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firstSlideNum="0" saveSubsetFonts="1">
  <p:sldMasterIdLst>
    <p:sldMasterId id="2147483648" r:id="rId1"/>
    <p:sldMasterId id="214748365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5143500" type="screen16x9"/>
  <p:notesSz cx="9144000" cy="5143500"/>
  <p:defaultTextStyle>
    <a:defPPr>
      <a:defRPr lang="ru-RU"/>
    </a:defPPr>
    <a:lvl1pPr algn="l">
      <a:spcBef>
        <a:spcPts val="0"/>
      </a:spcBef>
      <a:spcAft>
        <a:spcPts val="0"/>
      </a:spcAft>
      <a:defRPr>
        <a:solidFill>
          <a:schemeClr val="tx1"/>
        </a:solidFill>
        <a:latin typeface="Arial Narrow"/>
        <a:ea typeface="+mn-ea"/>
        <a:cs typeface="+mn-cs"/>
      </a:defRPr>
    </a:lvl1pPr>
    <a:lvl2pPr marL="457200" algn="l">
      <a:spcBef>
        <a:spcPts val="0"/>
      </a:spcBef>
      <a:spcAft>
        <a:spcPts val="0"/>
      </a:spcAft>
      <a:defRPr>
        <a:solidFill>
          <a:schemeClr val="tx1"/>
        </a:solidFill>
        <a:latin typeface="Arial Narrow"/>
        <a:ea typeface="+mn-ea"/>
        <a:cs typeface="+mn-cs"/>
      </a:defRPr>
    </a:lvl2pPr>
    <a:lvl3pPr marL="914400" algn="l">
      <a:spcBef>
        <a:spcPts val="0"/>
      </a:spcBef>
      <a:spcAft>
        <a:spcPts val="0"/>
      </a:spcAft>
      <a:defRPr>
        <a:solidFill>
          <a:schemeClr val="tx1"/>
        </a:solidFill>
        <a:latin typeface="Arial Narrow"/>
        <a:ea typeface="+mn-ea"/>
        <a:cs typeface="+mn-cs"/>
      </a:defRPr>
    </a:lvl3pPr>
    <a:lvl4pPr marL="1371600" algn="l">
      <a:spcBef>
        <a:spcPts val="0"/>
      </a:spcBef>
      <a:spcAft>
        <a:spcPts val="0"/>
      </a:spcAft>
      <a:defRPr>
        <a:solidFill>
          <a:schemeClr val="tx1"/>
        </a:solidFill>
        <a:latin typeface="Arial Narrow"/>
        <a:ea typeface="+mn-ea"/>
        <a:cs typeface="+mn-cs"/>
      </a:defRPr>
    </a:lvl4pPr>
    <a:lvl5pPr marL="1828800" algn="l">
      <a:spcBef>
        <a:spcPts val="0"/>
      </a:spcBef>
      <a:spcAft>
        <a:spcPts val="0"/>
      </a:spcAft>
      <a:defRPr>
        <a:solidFill>
          <a:schemeClr val="tx1"/>
        </a:solidFill>
        <a:latin typeface="Arial Narrow"/>
        <a:ea typeface="+mn-ea"/>
        <a:cs typeface="+mn-cs"/>
      </a:defRPr>
    </a:lvl5pPr>
    <a:lvl6pPr marL="2286000" algn="l" defTabSz="914400">
      <a:defRPr>
        <a:solidFill>
          <a:schemeClr val="tx1"/>
        </a:solidFill>
        <a:latin typeface="Arial Narrow"/>
        <a:ea typeface="+mn-ea"/>
        <a:cs typeface="+mn-cs"/>
      </a:defRPr>
    </a:lvl6pPr>
    <a:lvl7pPr marL="2743200" algn="l" defTabSz="914400">
      <a:defRPr>
        <a:solidFill>
          <a:schemeClr val="tx1"/>
        </a:solidFill>
        <a:latin typeface="Arial Narrow"/>
        <a:ea typeface="+mn-ea"/>
        <a:cs typeface="+mn-cs"/>
      </a:defRPr>
    </a:lvl7pPr>
    <a:lvl8pPr marL="3200400" algn="l" defTabSz="914400">
      <a:defRPr>
        <a:solidFill>
          <a:schemeClr val="tx1"/>
        </a:solidFill>
        <a:latin typeface="Arial Narrow"/>
        <a:ea typeface="+mn-ea"/>
        <a:cs typeface="+mn-cs"/>
      </a:defRPr>
    </a:lvl8pPr>
    <a:lvl9pPr marL="3657600" algn="l" defTabSz="914400">
      <a:defRPr>
        <a:solidFill>
          <a:schemeClr val="tx1"/>
        </a:solidFill>
        <a:latin typeface="Arial Narrow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15" d="100"/>
          <a:sy n="115" d="100"/>
        </p:scale>
        <p:origin x="-763" y="-82"/>
      </p:cViewPr>
      <p:guideLst>
        <p:guide pos="373" orient="horz"/>
        <p:guide pos="384" orient="horz"/>
        <p:guide pos="2881" orient="horz"/>
        <p:guide pos="1733" orient="horz"/>
        <p:guide pos="314" orient="horz"/>
        <p:guide pos="2899" orient="horz"/>
        <p:guide pos="1416" orient="horz"/>
        <p:guide pos="617" orient="horz"/>
        <p:guide pos="145"/>
        <p:guide pos="5628"/>
        <p:guide pos="5057"/>
        <p:guide pos="1878"/>
        <p:guide pos="2015"/>
        <p:guide/>
        <p:guide pos="3751"/>
        <p:guide pos="3891"/>
      </p:guideLst>
    </p:cSldViewPr>
  </p:slideViewPr>
  <p:gridSpacing cx="36004" cy="36004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Текст 4"/>
          <p:cNvSpPr>
            <a:spLocks noGrp="1"/>
          </p:cNvSpPr>
          <p:nvPr>
            <p:ph type="body" sz="quarter" idx="10"/>
          </p:nvPr>
        </p:nvSpPr>
        <p:spPr bwMode="auto">
          <a:xfrm>
            <a:off x="1701800" y="910908"/>
            <a:ext cx="7277100" cy="3713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/>
          </p:nvPr>
        </p:nvSpPr>
        <p:spPr bwMode="auto">
          <a:xfrm>
            <a:off x="1701800" y="4859755"/>
            <a:ext cx="7277100" cy="215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914400">
              <a:spcBef>
                <a:spcPts val="0"/>
              </a:spcBef>
              <a:buFont typeface="Arial"/>
              <a:buNone/>
              <a:defRPr lang="ru-RU" sz="1400" b="0">
                <a:solidFill>
                  <a:schemeClr val="bg1"/>
                </a:solidFill>
                <a:latin typeface="Arial Narrow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_Рабоч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6" name="Группа 66"/>
          <p:cNvGrpSpPr/>
          <p:nvPr userDrawn="1"/>
        </p:nvGrpSpPr>
        <p:grpSpPr bwMode="auto">
          <a:xfrm>
            <a:off x="0" y="803275"/>
            <a:ext cx="9144000" cy="3963988"/>
            <a:chOff x="-586" y="803710"/>
            <a:chExt cx="9144586" cy="3963745"/>
          </a:xfrm>
        </p:grpSpPr>
        <p:pic>
          <p:nvPicPr>
            <p:cNvPr id="7" name="Рисунок 6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787400"/>
              <a:ext cx="9144000" cy="3975100"/>
            </a:xfrm>
            <a:prstGeom prst="rect">
              <a:avLst/>
            </a:prstGeom>
            <a:noFill/>
          </p:spPr>
        </p:pic>
        <p:grpSp>
          <p:nvGrpSpPr>
            <p:cNvPr id="8" name="Прямоугольник 68"/>
            <p:cNvGrpSpPr/>
            <p:nvPr/>
          </p:nvGrpSpPr>
          <p:grpSpPr bwMode="auto">
            <a:xfrm>
              <a:off x="0" y="787400"/>
              <a:ext cx="9144000" cy="3975100"/>
              <a:chOff x="0" y="787400"/>
              <a:chExt cx="9144000" cy="3975100"/>
            </a:xfrm>
          </p:grpSpPr>
          <p:pic>
            <p:nvPicPr>
              <p:cNvPr id="9" name="Прямоугольник 68"/>
              <p:cNvPicPr>
                <a:picLocks noChangeArrowheads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0" y="787400"/>
                <a:ext cx="9144000" cy="3975100"/>
              </a:xfrm>
              <a:prstGeom prst="rect">
                <a:avLst/>
              </a:prstGeom>
              <a:noFill/>
            </p:spPr>
          </p:pic>
          <p:sp>
            <p:nvSpPr>
              <p:cNvPr id="10" name="Text Box 59"/>
              <p:cNvSpPr txBox="1">
                <a:spLocks noChangeArrowheads="1"/>
              </p:cNvSpPr>
              <p:nvPr/>
            </p:nvSpPr>
            <p:spPr bwMode="auto">
              <a:xfrm>
                <a:off x="0" y="803710"/>
                <a:ext cx="9144000" cy="3963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9pPr>
              </a:lstStyle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0" y="804863"/>
            <a:ext cx="9144000" cy="927100"/>
          </a:xfrm>
          <a:prstGeom prst="rect">
            <a:avLst/>
          </a:prstGeom>
          <a:noFill/>
        </p:spPr>
      </p:pic>
      <p:grpSp>
        <p:nvGrpSpPr>
          <p:cNvPr id="12" name="Полилиния: фигура 29"/>
          <p:cNvGrpSpPr/>
          <p:nvPr userDrawn="1"/>
        </p:nvGrpSpPr>
        <p:grpSpPr bwMode="auto">
          <a:xfrm>
            <a:off x="0" y="792163"/>
            <a:ext cx="9144000" cy="939800"/>
            <a:chOff x="0" y="496"/>
            <a:chExt cx="5760" cy="592"/>
          </a:xfrm>
        </p:grpSpPr>
        <p:pic>
          <p:nvPicPr>
            <p:cNvPr id="13" name="Полилиния: фигура 29"/>
            <p:cNvPicPr>
              <a:picLocks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0" y="496"/>
              <a:ext cx="5760" cy="592"/>
            </a:xfrm>
            <a:prstGeom prst="rect">
              <a:avLst/>
            </a:prstGeom>
            <a:noFill/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-1" y="507"/>
              <a:ext cx="5761" cy="5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31"/>
          <p:cNvGrpSpPr/>
          <p:nvPr userDrawn="1"/>
        </p:nvGrpSpPr>
        <p:grpSpPr bwMode="auto">
          <a:xfrm flipH="1">
            <a:off x="8659813" y="812801"/>
            <a:ext cx="492125" cy="1851025"/>
            <a:chOff x="-5194" y="807869"/>
            <a:chExt cx="491884" cy="1850664"/>
          </a:xfrm>
        </p:grpSpPr>
        <p:sp>
          <p:nvSpPr>
            <p:cNvPr id="16" name="Полилиния: фигура 35"/>
            <p:cNvSpPr/>
            <p:nvPr/>
          </p:nvSpPr>
          <p:spPr bwMode="auto"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 fill="norm" stroke="1" extrusionOk="0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: фигура 36"/>
            <p:cNvSpPr/>
            <p:nvPr/>
          </p:nvSpPr>
          <p:spPr bwMode="auto">
            <a:xfrm>
              <a:off x="-5194" y="1134830"/>
              <a:ext cx="317345" cy="1196741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 fill="norm" stroke="1" extrusionOk="0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: фигура 37"/>
            <p:cNvSpPr/>
            <p:nvPr/>
          </p:nvSpPr>
          <p:spPr bwMode="auto">
            <a:xfrm>
              <a:off x="-5194" y="1387193"/>
              <a:ext cx="182474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 fill="norm" stroke="1" extrusionOk="0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35"/>
          <p:cNvGrpSpPr/>
          <p:nvPr userDrawn="1"/>
        </p:nvGrpSpPr>
        <p:grpSpPr bwMode="auto">
          <a:xfrm>
            <a:off x="8112125" y="963613"/>
            <a:ext cx="720724" cy="622300"/>
            <a:chOff x="307527" y="863737"/>
            <a:chExt cx="801338" cy="690804"/>
          </a:xfrm>
        </p:grpSpPr>
        <p:sp>
          <p:nvSpPr>
            <p:cNvPr id="20" name="Шестиугольник 19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Шестиугольник 20"/>
            <p:cNvSpPr/>
            <p:nvPr/>
          </p:nvSpPr>
          <p:spPr bwMode="auto">
            <a:xfrm>
              <a:off x="415195" y="957137"/>
              <a:ext cx="586000" cy="504005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 bwMode="auto">
            <a:xfrm>
              <a:off x="515804" y="1036438"/>
              <a:ext cx="398904" cy="34540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39"/>
          <p:cNvGrpSpPr/>
          <p:nvPr userDrawn="1"/>
        </p:nvGrpSpPr>
        <p:grpSpPr bwMode="auto">
          <a:xfrm>
            <a:off x="7713663" y="841376"/>
            <a:ext cx="481012" cy="414337"/>
            <a:chOff x="307527" y="863737"/>
            <a:chExt cx="801338" cy="690804"/>
          </a:xfrm>
        </p:grpSpPr>
        <p:sp>
          <p:nvSpPr>
            <p:cNvPr id="24" name="Шестиугольник 23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 bwMode="auto">
            <a:xfrm>
              <a:off x="415958" y="956373"/>
              <a:ext cx="584476" cy="50553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6" name="Группа 42"/>
          <p:cNvGrpSpPr/>
          <p:nvPr userDrawn="1"/>
        </p:nvGrpSpPr>
        <p:grpSpPr bwMode="auto">
          <a:xfrm>
            <a:off x="7707313" y="1279526"/>
            <a:ext cx="481012" cy="414337"/>
            <a:chOff x="307527" y="863737"/>
            <a:chExt cx="801338" cy="690804"/>
          </a:xfrm>
        </p:grpSpPr>
        <p:sp>
          <p:nvSpPr>
            <p:cNvPr id="27" name="Шестиугольник 26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Шестиугольник 27"/>
            <p:cNvSpPr/>
            <p:nvPr/>
          </p:nvSpPr>
          <p:spPr bwMode="auto">
            <a:xfrm>
              <a:off x="415958" y="956373"/>
              <a:ext cx="584476" cy="50553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 bwMode="auto">
            <a:xfrm>
              <a:off x="516456" y="1035776"/>
              <a:ext cx="399348" cy="346726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46"/>
          <p:cNvGrpSpPr/>
          <p:nvPr userDrawn="1"/>
        </p:nvGrpSpPr>
        <p:grpSpPr bwMode="auto">
          <a:xfrm>
            <a:off x="307975" y="841376"/>
            <a:ext cx="1562100" cy="852487"/>
            <a:chOff x="308413" y="836481"/>
            <a:chExt cx="1560929" cy="852715"/>
          </a:xfrm>
        </p:grpSpPr>
        <p:grpSp>
          <p:nvGrpSpPr>
            <p:cNvPr id="31" name="Группа 47"/>
            <p:cNvGrpSpPr/>
            <p:nvPr/>
          </p:nvGrpSpPr>
          <p:grpSpPr bwMode="auto">
            <a:xfrm>
              <a:off x="308413" y="959621"/>
              <a:ext cx="720887" cy="621450"/>
              <a:chOff x="307527" y="863737"/>
              <a:chExt cx="801338" cy="690804"/>
            </a:xfrm>
          </p:grpSpPr>
          <p:sp>
            <p:nvSpPr>
              <p:cNvPr id="42" name="Шестиугольник 41"/>
              <p:cNvSpPr/>
              <p:nvPr/>
            </p:nvSpPr>
            <p:spPr bwMode="auto">
              <a:xfrm>
                <a:off x="307527" y="864534"/>
                <a:ext cx="800557" cy="690168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Шестиугольник 42"/>
              <p:cNvSpPr/>
              <p:nvPr/>
            </p:nvSpPr>
            <p:spPr bwMode="auto">
              <a:xfrm>
                <a:off x="415091" y="958087"/>
                <a:ext cx="585429" cy="503065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Шестиугольник 43"/>
              <p:cNvSpPr/>
              <p:nvPr/>
            </p:nvSpPr>
            <p:spPr bwMode="auto">
              <a:xfrm>
                <a:off x="515601" y="1037519"/>
                <a:ext cx="398515" cy="344201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2" name="Группа 48"/>
            <p:cNvGrpSpPr/>
            <p:nvPr/>
          </p:nvGrpSpPr>
          <p:grpSpPr bwMode="auto">
            <a:xfrm>
              <a:off x="947084" y="836481"/>
              <a:ext cx="480958" cy="414616"/>
              <a:chOff x="307527" y="863737"/>
              <a:chExt cx="801338" cy="690804"/>
            </a:xfrm>
          </p:grpSpPr>
          <p:sp>
            <p:nvSpPr>
              <p:cNvPr id="40" name="Шестиугольник 39"/>
              <p:cNvSpPr/>
              <p:nvPr/>
            </p:nvSpPr>
            <p:spPr bwMode="auto">
              <a:xfrm>
                <a:off x="308548" y="863737"/>
                <a:ext cx="800827" cy="690524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Шестиугольник 40"/>
              <p:cNvSpPr/>
              <p:nvPr/>
            </p:nvSpPr>
            <p:spPr bwMode="auto">
              <a:xfrm>
                <a:off x="416910" y="956335"/>
                <a:ext cx="584103" cy="505327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3" name="Группа 49"/>
            <p:cNvGrpSpPr/>
            <p:nvPr/>
          </p:nvGrpSpPr>
          <p:grpSpPr bwMode="auto">
            <a:xfrm>
              <a:off x="940823" y="1274580"/>
              <a:ext cx="480958" cy="414616"/>
              <a:chOff x="307527" y="863737"/>
              <a:chExt cx="801338" cy="690804"/>
            </a:xfrm>
          </p:grpSpPr>
          <p:sp>
            <p:nvSpPr>
              <p:cNvPr id="37" name="Шестиугольник 36"/>
              <p:cNvSpPr/>
              <p:nvPr/>
            </p:nvSpPr>
            <p:spPr bwMode="auto">
              <a:xfrm>
                <a:off x="308408" y="864017"/>
                <a:ext cx="800827" cy="690524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Шестиугольник 37"/>
              <p:cNvSpPr/>
              <p:nvPr/>
            </p:nvSpPr>
            <p:spPr bwMode="auto">
              <a:xfrm>
                <a:off x="416770" y="956615"/>
                <a:ext cx="584103" cy="505327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Шестиугольник 38"/>
              <p:cNvSpPr/>
              <p:nvPr/>
            </p:nvSpPr>
            <p:spPr bwMode="auto">
              <a:xfrm>
                <a:off x="517204" y="1035986"/>
                <a:ext cx="399093" cy="34658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4" name="Группа 50"/>
            <p:cNvGrpSpPr/>
            <p:nvPr/>
          </p:nvGrpSpPr>
          <p:grpSpPr bwMode="auto">
            <a:xfrm>
              <a:off x="1342306" y="1043177"/>
              <a:ext cx="527036" cy="454338"/>
              <a:chOff x="307527" y="863737"/>
              <a:chExt cx="801338" cy="690804"/>
            </a:xfrm>
          </p:grpSpPr>
          <p:sp>
            <p:nvSpPr>
              <p:cNvPr id="35" name="Шестиугольник 34"/>
              <p:cNvSpPr/>
              <p:nvPr/>
            </p:nvSpPr>
            <p:spPr bwMode="auto">
              <a:xfrm>
                <a:off x="308106" y="863332"/>
                <a:ext cx="800759" cy="690512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Шестиугольник 35"/>
              <p:cNvSpPr/>
              <p:nvPr/>
            </p:nvSpPr>
            <p:spPr bwMode="auto">
              <a:xfrm>
                <a:off x="416643" y="955079"/>
                <a:ext cx="583686" cy="507018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45" name="Группа 61"/>
          <p:cNvGrpSpPr/>
          <p:nvPr userDrawn="1"/>
        </p:nvGrpSpPr>
        <p:grpSpPr bwMode="auto">
          <a:xfrm>
            <a:off x="7267575" y="1047751"/>
            <a:ext cx="527050" cy="454025"/>
            <a:chOff x="307527" y="863737"/>
            <a:chExt cx="801338" cy="690804"/>
          </a:xfrm>
        </p:grpSpPr>
        <p:sp>
          <p:nvSpPr>
            <p:cNvPr id="46" name="Шестиугольник 45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Шестиугольник 46"/>
            <p:cNvSpPr/>
            <p:nvPr/>
          </p:nvSpPr>
          <p:spPr bwMode="auto">
            <a:xfrm>
              <a:off x="416143" y="955522"/>
              <a:ext cx="584108" cy="50723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25"/>
          <p:cNvGrpSpPr/>
          <p:nvPr userDrawn="1"/>
        </p:nvGrpSpPr>
        <p:grpSpPr bwMode="auto">
          <a:xfrm>
            <a:off x="1587" y="803073"/>
            <a:ext cx="492125" cy="1851025"/>
            <a:chOff x="-5194" y="807869"/>
            <a:chExt cx="491884" cy="1850664"/>
          </a:xfrm>
        </p:grpSpPr>
        <p:sp>
          <p:nvSpPr>
            <p:cNvPr id="49" name="Полилиния: фигура 31"/>
            <p:cNvSpPr/>
            <p:nvPr/>
          </p:nvSpPr>
          <p:spPr bwMode="auto"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 fill="norm" stroke="1" extrusionOk="0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: фигура 32"/>
            <p:cNvSpPr/>
            <p:nvPr/>
          </p:nvSpPr>
          <p:spPr bwMode="auto">
            <a:xfrm>
              <a:off x="-5194" y="1134830"/>
              <a:ext cx="317345" cy="1196741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 fill="norm" stroke="1" extrusionOk="0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: фигура 33"/>
            <p:cNvSpPr/>
            <p:nvPr/>
          </p:nvSpPr>
          <p:spPr bwMode="auto">
            <a:xfrm>
              <a:off x="-5194" y="1387193"/>
              <a:ext cx="182473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 fill="norm" stroke="1" extrusionOk="0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Рабоч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rrowheads="1"/>
          </p:cNvPicPr>
          <p:nvPr/>
        </p:nvPicPr>
        <p:blipFill>
          <a:blip r:embed="rId2"/>
          <a:stretch/>
        </p:blipFill>
        <p:spPr bwMode="auto">
          <a:xfrm>
            <a:off x="0" y="803912"/>
            <a:ext cx="9144000" cy="39585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 bwMode="auto">
          <a:xfrm>
            <a:off x="6350" y="798721"/>
            <a:ext cx="9137650" cy="3968734"/>
          </a:xfrm>
          <a:prstGeom prst="rect">
            <a:avLst/>
          </a:prstGeom>
          <a:gradFill>
            <a:gsLst>
              <a:gs pos="0">
                <a:schemeClr val="bg1"/>
              </a:gs>
              <a:gs pos="67000">
                <a:srgbClr val="FFFFFF">
                  <a:alpha val="95000"/>
                </a:srgbClr>
              </a:gs>
              <a:gs pos="100000">
                <a:schemeClr val="bg1">
                  <a:alpha val="8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0" y="798721"/>
            <a:ext cx="1930400" cy="3973305"/>
          </a:xfrm>
          <a:custGeom>
            <a:avLst/>
            <a:gdLst>
              <a:gd name="connsiteX0" fmla="*/ 0 w 1930400"/>
              <a:gd name="connsiteY0" fmla="*/ 0 h 3975100"/>
              <a:gd name="connsiteX1" fmla="*/ 1930400 w 1930400"/>
              <a:gd name="connsiteY1" fmla="*/ 0 h 3975100"/>
              <a:gd name="connsiteX2" fmla="*/ 1930400 w 1930400"/>
              <a:gd name="connsiteY2" fmla="*/ 3975100 h 3975100"/>
              <a:gd name="connsiteX3" fmla="*/ 0 w 1930400"/>
              <a:gd name="connsiteY3" fmla="*/ 3975100 h 397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3975100" fill="norm" stroke="1" extrusionOk="0">
                <a:moveTo>
                  <a:pt x="0" y="0"/>
                </a:moveTo>
                <a:lnTo>
                  <a:pt x="1930400" y="0"/>
                </a:lnTo>
                <a:lnTo>
                  <a:pt x="1930400" y="3975100"/>
                </a:lnTo>
                <a:lnTo>
                  <a:pt x="0" y="3975100"/>
                </a:lnTo>
                <a:close/>
              </a:path>
            </a:pathLst>
          </a:custGeom>
          <a:noFill/>
        </p:spPr>
      </p:pic>
      <p:pic>
        <p:nvPicPr>
          <p:cNvPr id="8" name="Рисунок 22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1587" y="808473"/>
            <a:ext cx="2054226" cy="39635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Рабоч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grpSp>
        <p:nvGrpSpPr>
          <p:cNvPr id="6" name="Группа 66"/>
          <p:cNvGrpSpPr/>
          <p:nvPr userDrawn="1"/>
        </p:nvGrpSpPr>
        <p:grpSpPr bwMode="auto">
          <a:xfrm>
            <a:off x="0" y="803275"/>
            <a:ext cx="9144000" cy="3963988"/>
            <a:chOff x="-586" y="803710"/>
            <a:chExt cx="9144586" cy="3963745"/>
          </a:xfrm>
        </p:grpSpPr>
        <p:pic>
          <p:nvPicPr>
            <p:cNvPr id="7" name="Рисунок 6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787400"/>
              <a:ext cx="9144000" cy="3975100"/>
            </a:xfrm>
            <a:prstGeom prst="rect">
              <a:avLst/>
            </a:prstGeom>
            <a:noFill/>
          </p:spPr>
        </p:pic>
        <p:grpSp>
          <p:nvGrpSpPr>
            <p:cNvPr id="8" name="Прямоугольник 68"/>
            <p:cNvGrpSpPr/>
            <p:nvPr/>
          </p:nvGrpSpPr>
          <p:grpSpPr bwMode="auto">
            <a:xfrm>
              <a:off x="0" y="787400"/>
              <a:ext cx="9144000" cy="3975100"/>
              <a:chOff x="0" y="787400"/>
              <a:chExt cx="9144000" cy="3975100"/>
            </a:xfrm>
          </p:grpSpPr>
          <p:pic>
            <p:nvPicPr>
              <p:cNvPr id="9" name="Прямоугольник 68"/>
              <p:cNvPicPr>
                <a:picLocks noChangeArrowheads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0" y="787400"/>
                <a:ext cx="9144000" cy="3975100"/>
              </a:xfrm>
              <a:prstGeom prst="rect">
                <a:avLst/>
              </a:prstGeom>
              <a:noFill/>
            </p:spPr>
          </p:pic>
          <p:sp>
            <p:nvSpPr>
              <p:cNvPr id="10" name="Text Box 59"/>
              <p:cNvSpPr txBox="1">
                <a:spLocks noChangeArrowheads="1"/>
              </p:cNvSpPr>
              <p:nvPr/>
            </p:nvSpPr>
            <p:spPr bwMode="auto">
              <a:xfrm>
                <a:off x="0" y="803710"/>
                <a:ext cx="9144000" cy="3963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 Narrow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 Narrow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 Narrow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 Narrow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 Narrow"/>
                  </a:defRPr>
                </a:lvl5pPr>
                <a:lvl6pPr marL="25146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6pPr>
                <a:lvl7pPr marL="29718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7pPr>
                <a:lvl8pPr marL="34290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8pPr>
                <a:lvl9pPr marL="3886200" indent="-228600">
                  <a:spcBef>
                    <a:spcPts val="0"/>
                  </a:spcBef>
                  <a:spcAft>
                    <a:spcPts val="0"/>
                  </a:spcAft>
                  <a:defRPr>
                    <a:solidFill>
                      <a:schemeClr val="tx1"/>
                    </a:solidFill>
                    <a:latin typeface="Arial Narrow"/>
                  </a:defRPr>
                </a:lvl9pPr>
              </a:lstStyle>
              <a:p>
                <a:pPr algn="ctr"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11" name="Рисунок 10"/>
          <p:cNvPicPr>
            <a:picLocks noChangeAspect="1" noChangeArrowheads="1"/>
          </p:cNvPicPr>
          <p:nvPr userDrawn="1"/>
        </p:nvPicPr>
        <p:blipFill>
          <a:blip r:embed="rId4"/>
          <a:stretch/>
        </p:blipFill>
        <p:spPr bwMode="auto">
          <a:xfrm>
            <a:off x="0" y="804863"/>
            <a:ext cx="9144000" cy="927100"/>
          </a:xfrm>
          <a:prstGeom prst="rect">
            <a:avLst/>
          </a:prstGeom>
          <a:noFill/>
        </p:spPr>
      </p:pic>
      <p:grpSp>
        <p:nvGrpSpPr>
          <p:cNvPr id="12" name="Полилиния: фигура 29"/>
          <p:cNvGrpSpPr/>
          <p:nvPr userDrawn="1"/>
        </p:nvGrpSpPr>
        <p:grpSpPr bwMode="auto">
          <a:xfrm>
            <a:off x="0" y="792163"/>
            <a:ext cx="9144000" cy="939800"/>
            <a:chOff x="0" y="496"/>
            <a:chExt cx="5760" cy="592"/>
          </a:xfrm>
        </p:grpSpPr>
        <p:pic>
          <p:nvPicPr>
            <p:cNvPr id="13" name="Полилиния: фигура 29"/>
            <p:cNvPicPr>
              <a:picLocks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0" y="496"/>
              <a:ext cx="5760" cy="592"/>
            </a:xfrm>
            <a:prstGeom prst="rect">
              <a:avLst/>
            </a:prstGeom>
            <a:noFill/>
          </p:spPr>
        </p:pic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-1" y="507"/>
              <a:ext cx="5761" cy="583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 Narrow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/>
                </a:defRPr>
              </a:lvl5pPr>
              <a:lvl6pPr marL="25146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6pPr>
              <a:lvl7pPr marL="29718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7pPr>
              <a:lvl8pPr marL="34290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8pPr>
              <a:lvl9pPr marL="3886200" indent="-228600">
                <a:spcBef>
                  <a:spcPts val="0"/>
                </a:spcBef>
                <a:spcAft>
                  <a:spcPts val="0"/>
                </a:spcAft>
                <a:defRPr>
                  <a:solidFill>
                    <a:schemeClr val="tx1"/>
                  </a:solidFill>
                  <a:latin typeface="Arial Narrow"/>
                </a:defRPr>
              </a:lvl9pPr>
            </a:lstStyle>
            <a:p>
              <a:pPr algn="ctr"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Группа 31"/>
          <p:cNvGrpSpPr/>
          <p:nvPr userDrawn="1"/>
        </p:nvGrpSpPr>
        <p:grpSpPr bwMode="auto">
          <a:xfrm flipH="1">
            <a:off x="8659813" y="812801"/>
            <a:ext cx="492125" cy="1851025"/>
            <a:chOff x="-5194" y="807869"/>
            <a:chExt cx="491884" cy="1850664"/>
          </a:xfrm>
        </p:grpSpPr>
        <p:sp>
          <p:nvSpPr>
            <p:cNvPr id="16" name="Полилиния: фигура 35"/>
            <p:cNvSpPr/>
            <p:nvPr/>
          </p:nvSpPr>
          <p:spPr bwMode="auto"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 fill="norm" stroke="1" extrusionOk="0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олилиния: фигура 36"/>
            <p:cNvSpPr/>
            <p:nvPr/>
          </p:nvSpPr>
          <p:spPr bwMode="auto">
            <a:xfrm>
              <a:off x="-5194" y="1134830"/>
              <a:ext cx="317345" cy="1196741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 fill="norm" stroke="1" extrusionOk="0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олилиния: фигура 37"/>
            <p:cNvSpPr/>
            <p:nvPr/>
          </p:nvSpPr>
          <p:spPr bwMode="auto">
            <a:xfrm>
              <a:off x="-5194" y="1387193"/>
              <a:ext cx="182474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 fill="norm" stroke="1" extrusionOk="0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9" name="Группа 35"/>
          <p:cNvGrpSpPr/>
          <p:nvPr userDrawn="1"/>
        </p:nvGrpSpPr>
        <p:grpSpPr bwMode="auto">
          <a:xfrm>
            <a:off x="8112125" y="963613"/>
            <a:ext cx="720724" cy="622300"/>
            <a:chOff x="307527" y="863737"/>
            <a:chExt cx="801338" cy="690804"/>
          </a:xfrm>
        </p:grpSpPr>
        <p:sp>
          <p:nvSpPr>
            <p:cNvPr id="20" name="Шестиугольник 19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Шестиугольник 20"/>
            <p:cNvSpPr/>
            <p:nvPr/>
          </p:nvSpPr>
          <p:spPr bwMode="auto">
            <a:xfrm>
              <a:off x="415195" y="957137"/>
              <a:ext cx="586000" cy="504005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Шестиугольник 21"/>
            <p:cNvSpPr/>
            <p:nvPr/>
          </p:nvSpPr>
          <p:spPr bwMode="auto">
            <a:xfrm>
              <a:off x="515804" y="1036438"/>
              <a:ext cx="398904" cy="34540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" name="Группа 39"/>
          <p:cNvGrpSpPr/>
          <p:nvPr userDrawn="1"/>
        </p:nvGrpSpPr>
        <p:grpSpPr bwMode="auto">
          <a:xfrm>
            <a:off x="7713663" y="841376"/>
            <a:ext cx="481012" cy="414337"/>
            <a:chOff x="307527" y="863737"/>
            <a:chExt cx="801338" cy="690804"/>
          </a:xfrm>
        </p:grpSpPr>
        <p:sp>
          <p:nvSpPr>
            <p:cNvPr id="24" name="Шестиугольник 23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Шестиугольник 24"/>
            <p:cNvSpPr/>
            <p:nvPr/>
          </p:nvSpPr>
          <p:spPr bwMode="auto">
            <a:xfrm>
              <a:off x="415958" y="956373"/>
              <a:ext cx="584476" cy="50553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6" name="Группа 42"/>
          <p:cNvGrpSpPr/>
          <p:nvPr userDrawn="1"/>
        </p:nvGrpSpPr>
        <p:grpSpPr bwMode="auto">
          <a:xfrm>
            <a:off x="7707313" y="1279526"/>
            <a:ext cx="481012" cy="414337"/>
            <a:chOff x="307527" y="863737"/>
            <a:chExt cx="801338" cy="690804"/>
          </a:xfrm>
        </p:grpSpPr>
        <p:sp>
          <p:nvSpPr>
            <p:cNvPr id="27" name="Шестиугольник 26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Шестиугольник 27"/>
            <p:cNvSpPr/>
            <p:nvPr/>
          </p:nvSpPr>
          <p:spPr bwMode="auto">
            <a:xfrm>
              <a:off x="415958" y="956373"/>
              <a:ext cx="584476" cy="505532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 bwMode="auto">
            <a:xfrm>
              <a:off x="516456" y="1035776"/>
              <a:ext cx="399348" cy="346726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>
                    <a:alpha val="88000"/>
                  </a:srgbClr>
                </a:gs>
                <a:gs pos="100000">
                  <a:schemeClr val="accent3">
                    <a:lumMod val="40000"/>
                    <a:lumOff val="60000"/>
                    <a:alpha val="0"/>
                  </a:schemeClr>
                </a:gs>
              </a:gsLst>
              <a:lin ang="81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0" name="Группа 46"/>
          <p:cNvGrpSpPr/>
          <p:nvPr userDrawn="1"/>
        </p:nvGrpSpPr>
        <p:grpSpPr bwMode="auto">
          <a:xfrm>
            <a:off x="307975" y="841376"/>
            <a:ext cx="1562100" cy="852487"/>
            <a:chOff x="308413" y="836481"/>
            <a:chExt cx="1560929" cy="852715"/>
          </a:xfrm>
        </p:grpSpPr>
        <p:grpSp>
          <p:nvGrpSpPr>
            <p:cNvPr id="31" name="Группа 47"/>
            <p:cNvGrpSpPr/>
            <p:nvPr/>
          </p:nvGrpSpPr>
          <p:grpSpPr bwMode="auto">
            <a:xfrm>
              <a:off x="308413" y="959621"/>
              <a:ext cx="720887" cy="621450"/>
              <a:chOff x="307527" y="863737"/>
              <a:chExt cx="801338" cy="690804"/>
            </a:xfrm>
          </p:grpSpPr>
          <p:sp>
            <p:nvSpPr>
              <p:cNvPr id="42" name="Шестиугольник 41"/>
              <p:cNvSpPr/>
              <p:nvPr/>
            </p:nvSpPr>
            <p:spPr bwMode="auto">
              <a:xfrm>
                <a:off x="307527" y="864534"/>
                <a:ext cx="800557" cy="690168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3" name="Шестиугольник 42"/>
              <p:cNvSpPr/>
              <p:nvPr/>
            </p:nvSpPr>
            <p:spPr bwMode="auto">
              <a:xfrm>
                <a:off x="415091" y="958087"/>
                <a:ext cx="585429" cy="503065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4" name="Шестиугольник 43"/>
              <p:cNvSpPr/>
              <p:nvPr/>
            </p:nvSpPr>
            <p:spPr bwMode="auto">
              <a:xfrm>
                <a:off x="515601" y="1037519"/>
                <a:ext cx="398515" cy="344201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2" name="Группа 48"/>
            <p:cNvGrpSpPr/>
            <p:nvPr/>
          </p:nvGrpSpPr>
          <p:grpSpPr bwMode="auto">
            <a:xfrm>
              <a:off x="947084" y="836481"/>
              <a:ext cx="480958" cy="414616"/>
              <a:chOff x="307527" y="863737"/>
              <a:chExt cx="801338" cy="690804"/>
            </a:xfrm>
          </p:grpSpPr>
          <p:sp>
            <p:nvSpPr>
              <p:cNvPr id="40" name="Шестиугольник 39"/>
              <p:cNvSpPr/>
              <p:nvPr/>
            </p:nvSpPr>
            <p:spPr bwMode="auto">
              <a:xfrm>
                <a:off x="308548" y="863737"/>
                <a:ext cx="800827" cy="690524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41" name="Шестиугольник 40"/>
              <p:cNvSpPr/>
              <p:nvPr/>
            </p:nvSpPr>
            <p:spPr bwMode="auto">
              <a:xfrm>
                <a:off x="416910" y="956335"/>
                <a:ext cx="584103" cy="505327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3" name="Группа 49"/>
            <p:cNvGrpSpPr/>
            <p:nvPr/>
          </p:nvGrpSpPr>
          <p:grpSpPr bwMode="auto">
            <a:xfrm>
              <a:off x="940823" y="1274580"/>
              <a:ext cx="480958" cy="414616"/>
              <a:chOff x="307527" y="863737"/>
              <a:chExt cx="801338" cy="690804"/>
            </a:xfrm>
          </p:grpSpPr>
          <p:sp>
            <p:nvSpPr>
              <p:cNvPr id="37" name="Шестиугольник 36"/>
              <p:cNvSpPr/>
              <p:nvPr/>
            </p:nvSpPr>
            <p:spPr bwMode="auto">
              <a:xfrm>
                <a:off x="308408" y="864017"/>
                <a:ext cx="800827" cy="690524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8" name="Шестиугольник 37"/>
              <p:cNvSpPr/>
              <p:nvPr/>
            </p:nvSpPr>
            <p:spPr bwMode="auto">
              <a:xfrm>
                <a:off x="416770" y="956615"/>
                <a:ext cx="584103" cy="505327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9" name="Шестиугольник 38"/>
              <p:cNvSpPr/>
              <p:nvPr/>
            </p:nvSpPr>
            <p:spPr bwMode="auto">
              <a:xfrm>
                <a:off x="517204" y="1035986"/>
                <a:ext cx="399093" cy="34658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>
                      <a:alpha val="88000"/>
                    </a:srgbClr>
                  </a:gs>
                  <a:gs pos="100000">
                    <a:schemeClr val="accent3">
                      <a:lumMod val="40000"/>
                      <a:lumOff val="60000"/>
                      <a:alpha val="0"/>
                    </a:schemeClr>
                  </a:gs>
                </a:gsLst>
                <a:lin ang="81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34" name="Группа 50"/>
            <p:cNvGrpSpPr/>
            <p:nvPr/>
          </p:nvGrpSpPr>
          <p:grpSpPr bwMode="auto">
            <a:xfrm>
              <a:off x="1342306" y="1043177"/>
              <a:ext cx="527036" cy="454338"/>
              <a:chOff x="307527" y="863737"/>
              <a:chExt cx="801338" cy="690804"/>
            </a:xfrm>
          </p:grpSpPr>
          <p:sp>
            <p:nvSpPr>
              <p:cNvPr id="35" name="Шестиугольник 34"/>
              <p:cNvSpPr/>
              <p:nvPr/>
            </p:nvSpPr>
            <p:spPr bwMode="auto">
              <a:xfrm>
                <a:off x="308106" y="863332"/>
                <a:ext cx="800759" cy="690512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03366">
                      <a:alpha val="92000"/>
                    </a:srgb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Шестиугольник 35"/>
              <p:cNvSpPr/>
              <p:nvPr/>
            </p:nvSpPr>
            <p:spPr bwMode="auto">
              <a:xfrm>
                <a:off x="416643" y="955079"/>
                <a:ext cx="583686" cy="507018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0">
                    <a:srgbClr val="027BC3"/>
                  </a:gs>
                  <a:gs pos="100000">
                    <a:srgbClr val="003366">
                      <a:alpha val="54000"/>
                    </a:srgbClr>
                  </a:gs>
                </a:gsLst>
                <a:lin ang="189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45" name="Группа 61"/>
          <p:cNvGrpSpPr/>
          <p:nvPr userDrawn="1"/>
        </p:nvGrpSpPr>
        <p:grpSpPr bwMode="auto">
          <a:xfrm>
            <a:off x="7267575" y="1047751"/>
            <a:ext cx="527050" cy="454025"/>
            <a:chOff x="307527" y="863737"/>
            <a:chExt cx="801338" cy="690804"/>
          </a:xfrm>
        </p:grpSpPr>
        <p:sp>
          <p:nvSpPr>
            <p:cNvPr id="46" name="Шестиугольник 45"/>
            <p:cNvSpPr/>
            <p:nvPr/>
          </p:nvSpPr>
          <p:spPr bwMode="auto">
            <a:xfrm>
              <a:off x="307527" y="863737"/>
              <a:ext cx="801338" cy="69080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03366">
                    <a:alpha val="92000"/>
                  </a:srgb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Шестиугольник 46"/>
            <p:cNvSpPr/>
            <p:nvPr/>
          </p:nvSpPr>
          <p:spPr bwMode="auto">
            <a:xfrm>
              <a:off x="416143" y="955522"/>
              <a:ext cx="584108" cy="507234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rgbClr val="027BC3"/>
                </a:gs>
                <a:gs pos="100000">
                  <a:srgbClr val="003366">
                    <a:alpha val="54000"/>
                  </a:srgb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25"/>
          <p:cNvGrpSpPr/>
          <p:nvPr userDrawn="1"/>
        </p:nvGrpSpPr>
        <p:grpSpPr bwMode="auto">
          <a:xfrm>
            <a:off x="1587" y="803073"/>
            <a:ext cx="492125" cy="1851025"/>
            <a:chOff x="-5194" y="807869"/>
            <a:chExt cx="491884" cy="1850664"/>
          </a:xfrm>
        </p:grpSpPr>
        <p:sp>
          <p:nvSpPr>
            <p:cNvPr id="49" name="Полилиния: фигура 31"/>
            <p:cNvSpPr/>
            <p:nvPr/>
          </p:nvSpPr>
          <p:spPr bwMode="auto">
            <a:xfrm>
              <a:off x="-5194" y="807869"/>
              <a:ext cx="491884" cy="1850664"/>
            </a:xfrm>
            <a:custGeom>
              <a:avLst/>
              <a:gdLst>
                <a:gd name="connsiteX0" fmla="*/ 0 w 491784"/>
                <a:gd name="connsiteY0" fmla="*/ 0 h 1850664"/>
                <a:gd name="connsiteX1" fmla="*/ 2614 w 491784"/>
                <a:gd name="connsiteY1" fmla="*/ 0 h 1850664"/>
                <a:gd name="connsiteX2" fmla="*/ 491784 w 491784"/>
                <a:gd name="connsiteY2" fmla="*/ 925333 h 1850664"/>
                <a:gd name="connsiteX3" fmla="*/ 2614 w 491784"/>
                <a:gd name="connsiteY3" fmla="*/ 1850664 h 1850664"/>
                <a:gd name="connsiteX4" fmla="*/ 0 w 491784"/>
                <a:gd name="connsiteY4" fmla="*/ 1850664 h 185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784" h="1850664" fill="norm" stroke="1" extrusionOk="0">
                  <a:moveTo>
                    <a:pt x="0" y="0"/>
                  </a:moveTo>
                  <a:lnTo>
                    <a:pt x="2614" y="0"/>
                  </a:lnTo>
                  <a:lnTo>
                    <a:pt x="491784" y="925333"/>
                  </a:lnTo>
                  <a:lnTo>
                    <a:pt x="2614" y="1850664"/>
                  </a:lnTo>
                  <a:lnTo>
                    <a:pt x="0" y="1850664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003366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Полилиния: фигура 32"/>
            <p:cNvSpPr/>
            <p:nvPr/>
          </p:nvSpPr>
          <p:spPr bwMode="auto">
            <a:xfrm>
              <a:off x="-5194" y="1134830"/>
              <a:ext cx="317345" cy="1196741"/>
            </a:xfrm>
            <a:custGeom>
              <a:avLst/>
              <a:gdLst>
                <a:gd name="connsiteX0" fmla="*/ 0 w 316701"/>
                <a:gd name="connsiteY0" fmla="*/ 0 h 1198168"/>
                <a:gd name="connsiteX1" fmla="*/ 316701 w 316701"/>
                <a:gd name="connsiteY1" fmla="*/ 599084 h 1198168"/>
                <a:gd name="connsiteX2" fmla="*/ 0 w 316701"/>
                <a:gd name="connsiteY2" fmla="*/ 1198168 h 119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701" h="1198168" fill="norm" stroke="1" extrusionOk="0">
                  <a:moveTo>
                    <a:pt x="0" y="0"/>
                  </a:moveTo>
                  <a:lnTo>
                    <a:pt x="316701" y="599084"/>
                  </a:lnTo>
                  <a:lnTo>
                    <a:pt x="0" y="1198168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Полилиния: фигура 33"/>
            <p:cNvSpPr/>
            <p:nvPr/>
          </p:nvSpPr>
          <p:spPr bwMode="auto">
            <a:xfrm>
              <a:off x="-5194" y="1387193"/>
              <a:ext cx="182473" cy="692015"/>
            </a:xfrm>
            <a:custGeom>
              <a:avLst/>
              <a:gdLst>
                <a:gd name="connsiteX0" fmla="*/ 0 w 182594"/>
                <a:gd name="connsiteY0" fmla="*/ 0 h 690804"/>
                <a:gd name="connsiteX1" fmla="*/ 182594 w 182594"/>
                <a:gd name="connsiteY1" fmla="*/ 345402 h 690804"/>
                <a:gd name="connsiteX2" fmla="*/ 0 w 182594"/>
                <a:gd name="connsiteY2" fmla="*/ 690804 h 69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594" h="690804" fill="norm" stroke="1" extrusionOk="0">
                  <a:moveTo>
                    <a:pt x="0" y="0"/>
                  </a:moveTo>
                  <a:lnTo>
                    <a:pt x="182594" y="345402"/>
                  </a:lnTo>
                  <a:lnTo>
                    <a:pt x="0" y="690804"/>
                  </a:lnTo>
                  <a:close/>
                </a:path>
              </a:pathLst>
            </a:custGeom>
            <a:gradFill>
              <a:gsLst>
                <a:gs pos="0">
                  <a:srgbClr val="027BC3"/>
                </a:gs>
                <a:gs pos="100000">
                  <a:schemeClr val="accent3">
                    <a:lumMod val="40000"/>
                    <a:lumOff val="60000"/>
                    <a:alpha val="20000"/>
                  </a:schemeClr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2_Рабочи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99201" y="0"/>
            <a:ext cx="7279699" cy="73723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media1.svg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media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1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796925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9144000" cy="36036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054" name="Текст 2"/>
          <p:cNvSpPr>
            <a:spLocks noChangeArrowheads="1" noGrp="1"/>
          </p:cNvSpPr>
          <p:nvPr>
            <p:ph type="body" idx="1"/>
          </p:nvPr>
        </p:nvSpPr>
        <p:spPr bwMode="auto">
          <a:xfrm>
            <a:off x="1701800" y="911225"/>
            <a:ext cx="7277100" cy="3713163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НАЗВАНИЕ ПРЕЗЕНТАЦИИ</a:t>
            </a:r>
            <a:endParaRPr/>
          </a:p>
        </p:txBody>
      </p:sp>
      <p:sp>
        <p:nvSpPr>
          <p:cNvPr id="2055" name="Line 16"/>
          <p:cNvSpPr>
            <a:spLocks noChangeShapeType="1"/>
          </p:cNvSpPr>
          <p:nvPr userDrawn="1"/>
        </p:nvSpPr>
        <p:spPr bwMode="auto">
          <a:xfrm>
            <a:off x="0" y="47720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Line 9"/>
          <p:cNvSpPr>
            <a:spLocks noChangeShapeType="1"/>
          </p:cNvSpPr>
          <p:nvPr userDrawn="1"/>
        </p:nvSpPr>
        <p:spPr bwMode="auto">
          <a:xfrm>
            <a:off x="1520825" y="0"/>
            <a:ext cx="0" cy="801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Line 15"/>
          <p:cNvSpPr>
            <a:spLocks noChangeShapeType="1"/>
          </p:cNvSpPr>
          <p:nvPr userDrawn="1"/>
        </p:nvSpPr>
        <p:spPr bwMode="auto">
          <a:xfrm>
            <a:off x="0" y="8016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pic>
        <p:nvPicPr>
          <p:cNvPr id="2058" name="Рисунок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/>
        </p:blipFill>
        <p:spPr bwMode="auto">
          <a:xfrm>
            <a:off x="138113" y="106363"/>
            <a:ext cx="1169987" cy="576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0" ftr="0" hdr="0" sldNum="0"/>
  <p:txStyles>
    <p:titleStyle>
      <a:lvl1pPr algn="l">
        <a:spcBef>
          <a:spcPts val="0"/>
        </a:spcBef>
        <a:spcAft>
          <a:spcPts val="0"/>
        </a:spcAft>
        <a:defRPr lang="ru-RU" sz="2000">
          <a:solidFill>
            <a:schemeClr val="bg1"/>
          </a:solidFill>
          <a:latin typeface="Arial Narrow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2pPr>
      <a:lvl3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3pPr>
      <a:lvl4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4pPr>
      <a:lvl5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5pPr>
      <a:lvl6pPr marL="4572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6pPr>
      <a:lvl7pPr marL="9144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7pPr>
      <a:lvl8pPr marL="13716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8pPr>
      <a:lvl9pPr marL="18288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9pPr>
    </p:titleStyle>
    <p:bodyStyle>
      <a:lvl1pPr indent="-342900" algn="l">
        <a:spcBef>
          <a:spcPts val="0"/>
        </a:spcBef>
        <a:spcAft>
          <a:spcPts val="0"/>
        </a:spcAft>
        <a:buFont typeface="Arial"/>
        <a:defRPr lang="ru-RU" sz="1900" b="1">
          <a:solidFill>
            <a:schemeClr val="bg1"/>
          </a:solidFill>
          <a:latin typeface="Arial Narrow"/>
          <a:ea typeface="+mn-ea"/>
          <a:cs typeface="+mn-cs"/>
        </a:defRPr>
      </a:lvl1pPr>
      <a:lvl2pPr indent="-28575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indent="-22860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indent="-22860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indent="-22860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9144000" cy="360362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96925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524000" cy="796925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4783138"/>
            <a:ext cx="1524000" cy="360362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txBody>
          <a:bodyPr wrap="none"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030" name="Заголовок 1"/>
          <p:cNvSpPr>
            <a:spLocks noChangeArrowheads="1" noGrp="1"/>
          </p:cNvSpPr>
          <p:nvPr>
            <p:ph type="title"/>
          </p:nvPr>
        </p:nvSpPr>
        <p:spPr bwMode="auto">
          <a:xfrm>
            <a:off x="1700212" y="0"/>
            <a:ext cx="7278687" cy="736600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numCol="1" anchor="b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31" name="Line 16"/>
          <p:cNvSpPr>
            <a:spLocks noChangeShapeType="1"/>
          </p:cNvSpPr>
          <p:nvPr userDrawn="1"/>
        </p:nvSpPr>
        <p:spPr bwMode="auto">
          <a:xfrm>
            <a:off x="0" y="477202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1520825" y="4772025"/>
            <a:ext cx="0" cy="371475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520825" y="0"/>
            <a:ext cx="0" cy="80168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sp>
        <p:nvSpPr>
          <p:cNvPr id="1034" name="Номер слайда 3"/>
          <p:cNvSpPr txBox="1">
            <a:spLocks noChangeArrowheads="1"/>
          </p:cNvSpPr>
          <p:nvPr userDrawn="1"/>
        </p:nvSpPr>
        <p:spPr bwMode="auto">
          <a:xfrm>
            <a:off x="166687" y="4859338"/>
            <a:ext cx="920750" cy="215899"/>
          </a:xfrm>
          <a:prstGeom prst="rect">
            <a:avLst/>
          </a:prstGeom>
          <a:noFill/>
          <a:ln>
            <a:noFill/>
          </a:ln>
        </p:spPr>
        <p:txBody>
          <a:bodyPr lIns="36000" tIns="36000" rIns="36000" bIns="36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Narrow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 Narrow"/>
              </a:defRPr>
            </a:lvl9pPr>
          </a:lstStyle>
          <a:p>
            <a:pPr>
              <a:defRPr/>
            </a:pPr>
            <a:fld id="{5B994B08-3C18-4CCF-B89D-DAF92543DE0F}" type="slidenum">
              <a:rPr lang="ru-RU" sz="1400" b="1">
                <a:solidFill>
                  <a:schemeClr val="bg1"/>
                </a:solidFill>
              </a:rPr>
              <a:t/>
            </a:fld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801688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>
              <a:defRPr/>
            </a:pPr>
            <a:endParaRPr lang="ru-RU"/>
          </a:p>
        </p:txBody>
      </p:sp>
      <p:pic>
        <p:nvPicPr>
          <p:cNvPr id="1036" name="Рисунок 3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/>
        </p:blipFill>
        <p:spPr bwMode="auto">
          <a:xfrm>
            <a:off x="138113" y="106363"/>
            <a:ext cx="1169987" cy="5762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dt="0" ftr="0" hdr="0" sldNum="0"/>
  <p:txStyles>
    <p:titleStyle>
      <a:lvl1pPr algn="l">
        <a:spcBef>
          <a:spcPts val="0"/>
        </a:spcBef>
        <a:spcAft>
          <a:spcPts val="0"/>
        </a:spcAft>
        <a:defRPr lang="ru-RU" sz="2000">
          <a:solidFill>
            <a:schemeClr val="bg1"/>
          </a:solidFill>
          <a:latin typeface="Arial Narrow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2pPr>
      <a:lvl3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3pPr>
      <a:lvl4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4pPr>
      <a:lvl5pPr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5pPr>
      <a:lvl6pPr marL="4572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6pPr>
      <a:lvl7pPr marL="9144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7pPr>
      <a:lvl8pPr marL="13716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8pPr>
      <a:lvl9pPr marL="1828800" algn="l">
        <a:spcBef>
          <a:spcPts val="0"/>
        </a:spcBef>
        <a:spcAft>
          <a:spcPts val="0"/>
        </a:spcAft>
        <a:defRPr sz="2000">
          <a:solidFill>
            <a:schemeClr val="bg1"/>
          </a:solidFill>
          <a:latin typeface="Arial Narrow"/>
        </a:defRPr>
      </a:lvl9pPr>
    </p:titleStyle>
    <p:bodyStyle>
      <a:lvl1pPr indent="-342900" algn="l">
        <a:spcBef>
          <a:spcPts val="0"/>
        </a:spcBef>
        <a:spcAft>
          <a:spcPts val="0"/>
        </a:spcAft>
        <a:buFont typeface="Arial"/>
        <a:defRPr lang="ru-RU" sz="1900">
          <a:solidFill>
            <a:srgbClr val="003366"/>
          </a:solidFill>
          <a:latin typeface="Arial Narrow"/>
          <a:ea typeface="+mn-ea"/>
          <a:cs typeface="+mn-cs"/>
        </a:defRPr>
      </a:lvl1pPr>
      <a:lvl2pPr indent="-28575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2pPr>
      <a:lvl3pPr indent="-22860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3pPr>
      <a:lvl4pPr indent="-22860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4pPr>
      <a:lvl5pPr indent="-228600" algn="l">
        <a:spcBef>
          <a:spcPts val="0"/>
        </a:spcBef>
        <a:spcAft>
          <a:spcPts val="0"/>
        </a:spcAft>
        <a:buFont typeface="Arial"/>
        <a:defRPr lang="ru-RU" sz="2400">
          <a:solidFill>
            <a:srgbClr val="003366"/>
          </a:solidFill>
          <a:latin typeface="Arial Narrow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1464319" cy="767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8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7" y="808"/>
            <a:ext cx="1355613" cy="772119"/>
          </a:xfrm>
          <a:prstGeom prst="rect">
            <a:avLst/>
          </a:prstGeom>
          <a:noFill/>
        </p:spPr>
      </p:pic>
      <p:sp>
        <p:nvSpPr>
          <p:cNvPr id="8" name="Текст 2"/>
          <p:cNvSpPr>
            <a:spLocks noGrp="1"/>
          </p:cNvSpPr>
          <p:nvPr>
            <p:ph type="body" sz="quarter" idx="10"/>
          </p:nvPr>
        </p:nvSpPr>
        <p:spPr bwMode="auto">
          <a:xfrm flipH="0" flipV="0">
            <a:off x="157016" y="979487"/>
            <a:ext cx="8819780" cy="2362921"/>
          </a:xfrm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Итоги </a:t>
            </a:r>
            <a:r>
              <a:rPr lang="ru-RU" sz="1900" b="1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выполнения программ </a:t>
            </a:r>
            <a:endParaRPr lang="ru-RU" sz="1900" b="1" i="0" u="none" strike="noStrike" cap="none" spc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 газификации и догазификации </a:t>
            </a:r>
            <a:endParaRPr lang="ru-RU" sz="1900" b="1" i="0" u="none" strike="noStrike" cap="none" spc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Ленинградской области в 2025 году</a:t>
            </a:r>
            <a:endParaRPr lang="ru-RU" sz="1900" b="1" i="0" u="none" strike="noStrike" cap="none" spc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07933639" name="Прямоугольник 1"/>
          <p:cNvSpPr/>
          <p:nvPr/>
        </p:nvSpPr>
        <p:spPr bwMode="auto">
          <a:xfrm flipH="0" flipV="0">
            <a:off x="316872" y="3362413"/>
            <a:ext cx="5868007" cy="1067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Докладчик:</a:t>
            </a:r>
            <a:endParaRPr sz="1600" b="0" i="0" u="none" strike="noStrike" cap="none" spc="0">
              <a:solidFill>
                <a:schemeClr val="bg1"/>
              </a:solidFill>
              <a:latin typeface="Arial Narrow"/>
              <a:ea typeface="Arial Narrow"/>
              <a:cs typeface="Arial Narrow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В.В. Степанеев</a:t>
            </a:r>
            <a:endParaRPr sz="1600" b="0" i="0" u="none" strike="noStrike" cap="none" spc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chemeClr val="bg1"/>
                </a:solidFill>
                <a:latin typeface="Arial Narrow"/>
                <a:ea typeface="Arial Narrow"/>
                <a:cs typeface="Arial Narrow"/>
              </a:rPr>
              <a:t>Главный инженер-первый заместитель генерального директора</a:t>
            </a:r>
            <a:endParaRPr sz="1600" b="0" i="0" u="none" strike="noStrike" cap="none" spc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4185960" name="Прямоугольник 11"/>
          <p:cNvSpPr/>
          <p:nvPr/>
        </p:nvSpPr>
        <p:spPr bwMode="auto">
          <a:xfrm>
            <a:off x="0" y="0"/>
            <a:ext cx="1464318" cy="76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50470468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6" y="807"/>
            <a:ext cx="1355612" cy="772119"/>
          </a:xfrm>
          <a:prstGeom prst="rect">
            <a:avLst/>
          </a:prstGeom>
          <a:noFill/>
        </p:spPr>
      </p:pic>
      <p:sp>
        <p:nvSpPr>
          <p:cNvPr id="1174167587" name="Прямоугольник 3"/>
          <p:cNvSpPr/>
          <p:nvPr/>
        </p:nvSpPr>
        <p:spPr bwMode="auto">
          <a:xfrm>
            <a:off x="3941057" y="2387083"/>
            <a:ext cx="184730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4322193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1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/>
              <a:t>Сведения о ходе выполнения </a:t>
            </a:r>
            <a:br>
              <a:rPr lang="ru-RU"/>
            </a:br>
            <a:r>
              <a:rPr lang="ru-RU"/>
              <a:t>программы догазификации за 2025 г.</a:t>
            </a:r>
            <a:endParaRPr lang="ru-RU"/>
          </a:p>
        </p:txBody>
      </p:sp>
      <p:sp>
        <p:nvSpPr>
          <p:cNvPr id="587537730" name="Прямоугольник 7"/>
          <p:cNvSpPr/>
          <p:nvPr/>
        </p:nvSpPr>
        <p:spPr bwMode="auto">
          <a:xfrm flipH="0" flipV="0">
            <a:off x="377813" y="979487"/>
            <a:ext cx="8476631" cy="3135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" marR="0" indent="342000" algn="l">
              <a:lnSpc>
                <a:spcPct val="150000"/>
              </a:lnSpc>
              <a:spcAft>
                <a:spcPts val="0"/>
              </a:spcAft>
              <a:defRPr/>
            </a:pPr>
            <a:r>
              <a:rPr/>
              <a:t>В</a:t>
            </a:r>
            <a:r>
              <a:rPr sz="1600" spc="164"/>
              <a:t> </a:t>
            </a:r>
            <a:r>
              <a:rPr sz="1600"/>
              <a:t>2026</a:t>
            </a:r>
            <a:r>
              <a:rPr sz="1600" spc="164"/>
              <a:t> </a:t>
            </a:r>
            <a:r>
              <a:rPr sz="1600"/>
              <a:t>году</a:t>
            </a:r>
            <a:r>
              <a:rPr sz="1600" spc="164"/>
              <a:t> </a:t>
            </a:r>
            <a:r>
              <a:rPr sz="1600"/>
              <a:t>предусмотрена</a:t>
            </a:r>
            <a:r>
              <a:rPr sz="1600" spc="164"/>
              <a:t> </a:t>
            </a:r>
            <a:r>
              <a:rPr sz="1600"/>
              <a:t>реализация</a:t>
            </a:r>
            <a:r>
              <a:rPr sz="1600" spc="159"/>
              <a:t> </a:t>
            </a:r>
            <a:r>
              <a:rPr sz="1600"/>
              <a:t>170</a:t>
            </a:r>
            <a:r>
              <a:rPr sz="1600" spc="164"/>
              <a:t> </a:t>
            </a:r>
            <a:r>
              <a:rPr sz="1600"/>
              <a:t>распределительных</a:t>
            </a:r>
            <a:r>
              <a:rPr sz="1600" spc="164"/>
              <a:t> </a:t>
            </a:r>
            <a:r>
              <a:rPr sz="1600"/>
              <a:t>газопроводов, общей протяженностью 277 км (в т.ч. 15 объектов 2025 г. - 27 км.).</a:t>
            </a:r>
            <a:endParaRPr sz="1600"/>
          </a:p>
          <a:p>
            <a:pPr marL="1268" marR="0" indent="342000" algn="l">
              <a:lnSpc>
                <a:spcPct val="150000"/>
              </a:lnSpc>
              <a:spcBef>
                <a:spcPts val="334"/>
              </a:spcBef>
              <a:spcAft>
                <a:spcPts val="0"/>
              </a:spcAft>
              <a:defRPr/>
            </a:pPr>
            <a:r>
              <a:rPr sz="1600"/>
              <a:t>В</a:t>
            </a:r>
            <a:r>
              <a:rPr sz="1600" spc="-23"/>
              <a:t> </a:t>
            </a:r>
            <a:r>
              <a:rPr sz="1600"/>
              <a:t>2026</a:t>
            </a:r>
            <a:r>
              <a:rPr sz="1600" spc="-19"/>
              <a:t> </a:t>
            </a:r>
            <a:r>
              <a:rPr sz="1600"/>
              <a:t>году</a:t>
            </a:r>
            <a:r>
              <a:rPr sz="1600" spc="-19"/>
              <a:t> </a:t>
            </a:r>
            <a:r>
              <a:rPr sz="1600"/>
              <a:t>ГРО</a:t>
            </a:r>
            <a:r>
              <a:rPr sz="1600" spc="-19"/>
              <a:t> </a:t>
            </a:r>
            <a:r>
              <a:rPr sz="1600" spc="-9"/>
              <a:t>планирует:</a:t>
            </a:r>
            <a:endParaRPr sz="1600"/>
          </a:p>
          <a:p>
            <a:pPr marL="0" marR="0" indent="342000" algn="l">
              <a:lnSpc>
                <a:spcPct val="150000"/>
              </a:lnSpc>
              <a:spcBef>
                <a:spcPts val="229"/>
              </a:spcBef>
              <a:spcAft>
                <a:spcPts val="0"/>
              </a:spcAft>
              <a:defRPr/>
            </a:pPr>
            <a:r>
              <a:rPr sz="1600"/>
              <a:t>Выполнить</a:t>
            </a:r>
            <a:r>
              <a:rPr sz="1600" spc="398"/>
              <a:t> </a:t>
            </a:r>
            <a:r>
              <a:rPr sz="1600"/>
              <a:t>мероприятия</a:t>
            </a:r>
            <a:r>
              <a:rPr sz="1600" spc="398"/>
              <a:t> </a:t>
            </a:r>
            <a:r>
              <a:rPr sz="1600"/>
              <a:t>до</a:t>
            </a:r>
            <a:r>
              <a:rPr sz="1600" spc="398"/>
              <a:t> </a:t>
            </a:r>
            <a:r>
              <a:rPr sz="1600"/>
              <a:t>границ</a:t>
            </a:r>
            <a:r>
              <a:rPr sz="1600" spc="398"/>
              <a:t> </a:t>
            </a:r>
            <a:r>
              <a:rPr sz="1600"/>
              <a:t>4</a:t>
            </a:r>
            <a:r>
              <a:rPr sz="1600" spc="398"/>
              <a:t> </a:t>
            </a:r>
            <a:r>
              <a:rPr sz="1600"/>
              <a:t>519</a:t>
            </a:r>
            <a:r>
              <a:rPr sz="1600" spc="398"/>
              <a:t> </a:t>
            </a:r>
            <a:r>
              <a:rPr sz="1600"/>
              <a:t>участков,</a:t>
            </a:r>
            <a:r>
              <a:rPr sz="1600" spc="398"/>
              <a:t> </a:t>
            </a:r>
            <a:r>
              <a:rPr sz="1600"/>
              <a:t>срок</a:t>
            </a:r>
            <a:r>
              <a:rPr sz="1600" spc="398"/>
              <a:t> </a:t>
            </a:r>
            <a:r>
              <a:rPr sz="1600"/>
              <a:t>реализации которых определен на 2026 г.;</a:t>
            </a:r>
            <a:endParaRPr sz="1600"/>
          </a:p>
          <a:p>
            <a:pPr marL="0" marR="0" indent="342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spc="-9"/>
              <a:t>Выполнить </a:t>
            </a:r>
            <a:r>
              <a:rPr sz="1600" spc="-9"/>
              <a:t>мероприятия </a:t>
            </a:r>
            <a:r>
              <a:rPr sz="1600" spc="-28"/>
              <a:t>по </a:t>
            </a:r>
            <a:r>
              <a:rPr sz="1600" spc="-9"/>
              <a:t>пуску </a:t>
            </a:r>
            <a:r>
              <a:rPr sz="1600" spc="-9"/>
              <a:t>газа, </a:t>
            </a:r>
            <a:r>
              <a:rPr sz="1600" spc="-49"/>
              <a:t>в </a:t>
            </a:r>
            <a:r>
              <a:rPr sz="1600" spc="-9"/>
              <a:t>плановом </a:t>
            </a:r>
            <a:r>
              <a:rPr sz="1600" spc="-9"/>
              <a:t>количестве </a:t>
            </a:r>
            <a:r>
              <a:rPr sz="1600"/>
              <a:t>определенном Единым оператором газификации;</a:t>
            </a:r>
            <a:endParaRPr sz="1600"/>
          </a:p>
          <a:p>
            <a:pPr marL="0" marR="0" indent="342000" algn="l"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Поддержание</a:t>
            </a:r>
            <a:r>
              <a:rPr sz="1600" spc="-49"/>
              <a:t> </a:t>
            </a:r>
            <a:r>
              <a:rPr sz="1600"/>
              <a:t>позиции</a:t>
            </a:r>
            <a:r>
              <a:rPr sz="1600" spc="-38"/>
              <a:t> </a:t>
            </a:r>
            <a:r>
              <a:rPr sz="1600"/>
              <a:t>в</a:t>
            </a:r>
            <a:r>
              <a:rPr sz="1600" spc="-38"/>
              <a:t> </a:t>
            </a:r>
            <a:r>
              <a:rPr sz="1600"/>
              <a:t>рейтинге</a:t>
            </a:r>
            <a:r>
              <a:rPr sz="1600" spc="-38"/>
              <a:t> </a:t>
            </a:r>
            <a:r>
              <a:rPr sz="1600"/>
              <a:t>регионов</a:t>
            </a:r>
            <a:r>
              <a:rPr sz="1600" spc="-38"/>
              <a:t> </a:t>
            </a:r>
            <a:r>
              <a:rPr sz="1600"/>
              <a:t>на</a:t>
            </a:r>
            <a:r>
              <a:rPr sz="1600" spc="-38"/>
              <a:t> </a:t>
            </a:r>
            <a:r>
              <a:rPr sz="1600"/>
              <a:t>текущем</a:t>
            </a:r>
            <a:r>
              <a:rPr sz="1600" spc="-38"/>
              <a:t> </a:t>
            </a:r>
            <a:r>
              <a:rPr sz="1600" spc="-9"/>
              <a:t>уровне.</a:t>
            </a:r>
            <a:endParaRPr sz="1600"/>
          </a:p>
        </p:txBody>
      </p:sp>
      <p:sp>
        <p:nvSpPr>
          <p:cNvPr id="1926550527" name="Прямоугольник 2"/>
          <p:cNvSpPr/>
          <p:nvPr/>
        </p:nvSpPr>
        <p:spPr bwMode="auto">
          <a:xfrm flipH="0" flipV="0">
            <a:off x="2493434" y="4650424"/>
            <a:ext cx="540921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/>
          <p:nvPr/>
        </p:nvSpPr>
        <p:spPr bwMode="auto">
          <a:xfrm>
            <a:off x="646865" y="2612946"/>
            <a:ext cx="7842257" cy="424333"/>
          </a:xfrm>
          <a:prstGeom prst="rect">
            <a:avLst/>
          </a:prstGeom>
          <a:ln>
            <a:noFill/>
          </a:ln>
        </p:spPr>
        <p:txBody>
          <a:bodyPr lIns="58304" tIns="29152" rIns="58304" bIns="29152">
            <a:noAutofit/>
          </a:bodyPr>
          <a:lstStyle>
            <a:lvl1pPr algn="ctr" defTabSz="1280160">
              <a:spcBef>
                <a:spcPts val="0"/>
              </a:spcBef>
              <a:buNone/>
              <a:defRPr sz="6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50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defRPr/>
            </a:pPr>
            <a:endParaRPr lang="ru-RU" sz="15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23"/>
          <p:cNvSpPr txBox="1"/>
          <p:nvPr/>
        </p:nvSpPr>
        <p:spPr bwMode="auto">
          <a:xfrm>
            <a:off x="95403" y="4753982"/>
            <a:ext cx="442942" cy="273844"/>
          </a:xfrm>
          <a:prstGeom prst="rect">
            <a:avLst/>
          </a:prstGeom>
        </p:spPr>
        <p:txBody>
          <a:bodyPr lIns="58311" tIns="29156" rIns="58311" bIns="29156"/>
          <a:lstStyle>
            <a:defPPr>
              <a:defRPr lang="ru-RU"/>
            </a:defPPr>
            <a:lvl1pPr marL="0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03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006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008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013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016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019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022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025" algn="l" defTabSz="1280006"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1464319" cy="767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7" y="808"/>
            <a:ext cx="1355613" cy="77211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929443" y="1181710"/>
            <a:ext cx="7277100" cy="1431235"/>
          </a:xfrm>
        </p:spPr>
        <p:txBody>
          <a:bodyPr/>
          <a:lstStyle/>
          <a:p>
            <a:pPr algn="ctr">
              <a:defRPr/>
            </a:pPr>
            <a:r>
              <a:rPr lang="ru-RU" sz="2400" b="0"/>
              <a:t>СПАСИБО  </a:t>
            </a:r>
            <a:r>
              <a:rPr lang="ru-RU" sz="2400" b="0"/>
              <a:t>ЗА ВНИМАНИЕ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316872" y="3362413"/>
            <a:ext cx="5861167" cy="82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>
                <a:solidFill>
                  <a:prstClr val="white"/>
                </a:solidFill>
              </a:rPr>
              <a:t>В.В. Степанеев</a:t>
            </a:r>
            <a:endParaRPr sz="1600"/>
          </a:p>
          <a:p>
            <a:pPr lvl="0">
              <a:defRPr/>
            </a:pPr>
            <a:r>
              <a:rPr lang="ru-RU" sz="1600">
                <a:solidFill>
                  <a:prstClr val="white"/>
                </a:solidFill>
              </a:rPr>
              <a:t>Главный инженер-первый заместитель генерального директора</a:t>
            </a:r>
            <a:endParaRPr sz="1600">
              <a:solidFill>
                <a:prstClr val="white"/>
              </a:solidFill>
            </a:endParaRPr>
          </a:p>
        </p:txBody>
      </p:sp>
      <p:sp>
        <p:nvSpPr>
          <p:cNvPr id="119945870" name=""/>
          <p:cNvSpPr txBox="1"/>
          <p:nvPr/>
        </p:nvSpPr>
        <p:spPr bwMode="auto">
          <a:xfrm flipH="0" flipV="0">
            <a:off x="1862590" y="66826"/>
            <a:ext cx="6851860" cy="6709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defRPr/>
            </a:pPr>
            <a:r>
              <a:rPr lang="ru-RU" sz="1900">
                <a:solidFill>
                  <a:schemeClr val="bg1"/>
                </a:solidFill>
              </a:rPr>
              <a:t>Сведения о ходе выполнения </a:t>
            </a:r>
            <a:endParaRPr lang="ru-RU" sz="190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900">
                <a:solidFill>
                  <a:schemeClr val="bg1"/>
                </a:solidFill>
              </a:rPr>
              <a:t>программы </a:t>
            </a:r>
            <a:r>
              <a:rPr lang="ru-RU" sz="1900">
                <a:solidFill>
                  <a:schemeClr val="bg1"/>
                </a:solidFill>
              </a:rPr>
              <a:t>догазификации за 2025 г.</a:t>
            </a:r>
            <a:endParaRPr lang="ru-RU" sz="1900">
              <a:solidFill>
                <a:schemeClr val="bg1"/>
              </a:solidFill>
            </a:endParaRPr>
          </a:p>
        </p:txBody>
      </p:sp>
      <p:sp>
        <p:nvSpPr>
          <p:cNvPr id="825483712" name="Прямоугольник 2"/>
          <p:cNvSpPr/>
          <p:nvPr/>
        </p:nvSpPr>
        <p:spPr bwMode="auto">
          <a:xfrm flipH="0" flipV="0">
            <a:off x="2493434" y="4650424"/>
            <a:ext cx="540921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464319" cy="767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7" y="808"/>
            <a:ext cx="1355613" cy="7721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94105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2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900"/>
              <a:t>Общая информация о ГРО АО «Газпром газораспределение Ленинградская область»</a:t>
            </a:r>
            <a:endParaRPr sz="1900"/>
          </a:p>
        </p:txBody>
      </p:sp>
      <p:sp>
        <p:nvSpPr>
          <p:cNvPr id="3" name="Прямоугольник 2"/>
          <p:cNvSpPr/>
          <p:nvPr/>
        </p:nvSpPr>
        <p:spPr bwMode="auto">
          <a:xfrm flipH="0" flipV="0">
            <a:off x="2493436" y="4650066"/>
            <a:ext cx="5408499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+mn-ea"/>
                <a:cs typeface="+mn-c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 flipH="0" flipV="0">
            <a:off x="216129" y="900543"/>
            <a:ext cx="8794995" cy="3929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А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О «Газпром газораспределение Ленинградская область» внесено в Единый госу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дарственный реестр юридических лиц 18.11.2002  за основным государственным регистрационным номером №1024702184715.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  </a:t>
            </a:r>
            <a:endParaRPr sz="1600" b="0" i="0" u="none" strike="noStrike" cap="none" spc="0">
              <a:solidFill>
                <a:srgbClr val="000000"/>
              </a:solidFill>
              <a:latin typeface="+mj-lt"/>
              <a:ea typeface="+mj-lt"/>
              <a:cs typeface="+mj-lt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Юридический адрес – 188507, Ленинградская область,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м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.р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-н Ломоносовский,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г.п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. Аннинское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,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г.п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. Новоселье, наб. реки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Кикенки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, зд.3</a:t>
            </a:r>
            <a:endParaRPr sz="1600" b="0" i="0" u="none" strike="noStrike" cap="none" spc="0">
              <a:solidFill>
                <a:srgbClr val="000000"/>
              </a:solidFill>
              <a:latin typeface="+mj-lt"/>
              <a:ea typeface="+mj-lt"/>
              <a:cs typeface="+mj-lt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Почтовый адрес, по которому  осуществляется связь: 192148, г. Санкт-Петербург, ул. Пинегина д.4.</a:t>
            </a:r>
            <a:endParaRPr sz="1600" b="0" i="0" u="none" strike="noStrike" cap="none" spc="0">
              <a:solidFill>
                <a:srgbClr val="000000"/>
              </a:solidFill>
              <a:latin typeface="Arial Narrow"/>
              <a:ea typeface="Arial Narrow"/>
              <a:cs typeface="Arial Narrow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+mn-ea"/>
                <a:cs typeface="+mn-cs"/>
              </a:rPr>
              <a:t>Руководитель организации</a:t>
            </a:r>
            <a:endParaRPr sz="1600"/>
          </a:p>
          <a:p>
            <a:pPr indent="0" algn="just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Генеральный директор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 Бузин Вячеслав Анатольевич</a:t>
            </a:r>
            <a:endParaRPr sz="1600"/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АО «Газпром газораспределение Ленинградская область» осуществляет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Эксплуатацию взрывопожароопасных и химически опасных производственных объектов I, II и III классов опасности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согласно лицензии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ВХ-00-015035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13.10.2014.</a:t>
            </a:r>
            <a:endParaRPr sz="1600" b="0" i="0" u="none" strike="noStrike" cap="none" spc="0">
              <a:solidFill>
                <a:srgbClr val="000000"/>
              </a:solidFill>
              <a:latin typeface="+mj-lt"/>
              <a:ea typeface="+mj-lt"/>
              <a:cs typeface="+mj-lt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Свидетельство о регистрации ОПО А20-00739 от 24 ноября 2025.</a:t>
            </a:r>
            <a:endParaRPr sz="1600" b="0" i="0" u="none" strike="noStrike" cap="none" spc="0">
              <a:solidFill>
                <a:srgbClr val="000000"/>
              </a:solidFill>
              <a:latin typeface="+mj-lt"/>
              <a:ea typeface="+mj-lt"/>
              <a:cs typeface="+mj-lt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3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1)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А20-00739-0003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Сеть  газоснабжения АО «Газпром газораспределение ЛО, в том числе межпоселковая»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;</a:t>
            </a:r>
            <a:endParaRPr sz="1600" b="0" i="0" u="none" strike="noStrike" cap="none" spc="0">
              <a:solidFill>
                <a:srgbClr val="000000"/>
              </a:solidFill>
              <a:latin typeface="+mj-lt"/>
              <a:ea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464319" cy="767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7" y="808"/>
            <a:ext cx="1355613" cy="7721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94105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646363" y="4130464"/>
            <a:ext cx="66156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23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2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rPr>
              <a:t>Общая информация о ГРО АО «Газпром газораспределение Ленинградская область»</a:t>
            </a:r>
            <a:endParaRPr sz="1900"/>
          </a:p>
        </p:txBody>
      </p:sp>
      <p:sp>
        <p:nvSpPr>
          <p:cNvPr id="833802748" name="Прямоугольник 24"/>
          <p:cNvSpPr/>
          <p:nvPr/>
        </p:nvSpPr>
        <p:spPr bwMode="auto">
          <a:xfrm flipH="0" flipV="0">
            <a:off x="216128" y="1078650"/>
            <a:ext cx="8777354" cy="368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2)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А20-00739-0009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Участок транспортный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600" b="0" i="0" u="none" strike="noStrike" cap="none" spc="0">
              <a:solidFill>
                <a:srgbClr val="000000"/>
              </a:solidFill>
              <a:latin typeface="Arial Narrow"/>
              <a:ea typeface="Arial Narrow"/>
              <a:cs typeface="Arial Narrow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3)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А20-00739-0017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Сеть 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газопотребления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 АО «Газпром газораспределение ЛО»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;</a:t>
            </a:r>
            <a:endParaRPr lang="ru-RU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4)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А20-00739-0018 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Сеть  газоснабжения к ОАО «Северо-Западная ТЭЦ»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;</a:t>
            </a:r>
            <a:endParaRPr sz="1600" b="0" i="0" u="none" strike="noStrike" cap="none" spc="0">
              <a:solidFill>
                <a:srgbClr val="000000"/>
              </a:solidFill>
              <a:latin typeface="+mj-lt"/>
              <a:ea typeface="+mj-lt"/>
              <a:cs typeface="+mj-lt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defRPr/>
            </a:pP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5)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А20-00739-0019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Сеть  газоснабжения к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Киришской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 ГРЭС</a:t>
            </a:r>
            <a:r>
              <a:rPr lang="ru-RU" sz="1600" b="0" i="0" u="none" strike="noStrike" cap="none" spc="0">
                <a:solidFill>
                  <a:srgbClr val="000000"/>
                </a:solidFill>
                <a:latin typeface="+mj-lt"/>
                <a:ea typeface="+mj-lt"/>
                <a:cs typeface="+mj-lt"/>
              </a:rPr>
              <a:t>. </a:t>
            </a:r>
            <a:endParaRPr lang="ru-RU" sz="16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defRPr/>
            </a:pPr>
            <a:endParaRPr sz="1600" b="0" i="0" u="none" strike="noStrike" cap="none" spc="0">
              <a:solidFill>
                <a:srgbClr val="000000"/>
              </a:solidFill>
              <a:latin typeface="Arial Narrow"/>
              <a:ea typeface="Arial Narrow"/>
              <a:cs typeface="Arial Narrow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Обща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я численность АО «Газпром газораспределение Ленинградская область» на 31.12.2025 –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2270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чел., в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т.ч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. специалистов – 673 чел., рабочих –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1044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чел. Общая численность работников АО «Газпром газораспределение Ленинградская область» занятых на опасных производственных объектах составляет -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1860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человек.</a:t>
            </a:r>
            <a:endParaRPr sz="1600" b="0" i="0" u="none" strike="noStrike" cap="none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  </a:t>
            </a:r>
            <a:endParaRPr sz="1600" b="0" i="0" u="none" strike="noStrike" cap="none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 marL="0" marR="0" indent="3420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За 2025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 год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АО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 «Газпром газораспределение Ленинградская область»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было транспорти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ровано до конечных потребителей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6 982,523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 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млн. </a:t>
            </a:r>
            <a:r>
              <a:rPr sz="1600" spc="-9"/>
              <a:t>м.</a:t>
            </a:r>
            <a:r>
              <a:rPr sz="1600" spc="-9" baseline="30000"/>
              <a:t>3</a:t>
            </a:r>
            <a:r>
              <a:rPr sz="1400" spc="-9"/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природного газа. </a:t>
            </a:r>
            <a:endParaRPr sz="1600" b="0" i="0" u="none" strike="noStrike" cap="none">
              <a:solidFill>
                <a:schemeClr val="tx1"/>
              </a:solidFill>
              <a:latin typeface="Arial Narrow"/>
              <a:ea typeface="Arial Narrow"/>
              <a:cs typeface="Arial Narrow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  </a:t>
            </a:r>
            <a:endParaRPr sz="16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21249330" name="Прямоугольник 2"/>
          <p:cNvSpPr/>
          <p:nvPr/>
        </p:nvSpPr>
        <p:spPr bwMode="auto">
          <a:xfrm flipH="0" flipV="0">
            <a:off x="2493435" y="4650245"/>
            <a:ext cx="5408859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464319" cy="767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7" y="808"/>
            <a:ext cx="1355613" cy="7721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94105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646363" y="4130464"/>
            <a:ext cx="66156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 flipH="0" flipV="0">
            <a:off x="396216" y="888150"/>
            <a:ext cx="8589709" cy="4450369"/>
          </a:xfrm>
          <a:prstGeom prst="rect">
            <a:avLst/>
          </a:prstGeom>
        </p:spPr>
        <p:txBody>
          <a:bodyPr wrap="square" lIns="91373" tIns="45685" rIns="91373" bIns="45685">
            <a:spAutoFit/>
          </a:bodyPr>
          <a:lstStyle/>
          <a:p>
            <a:pPr algn="ctr" defTabSz="914278">
              <a:defRPr/>
            </a:pPr>
            <a:r>
              <a:rPr lang="ru-RU" sz="1600" b="1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Характеристика системы газоснабжения природным газом</a:t>
            </a:r>
            <a:r>
              <a:rPr lang="ru-RU" sz="1600" b="1">
                <a:solidFill>
                  <a:prstClr val="black"/>
                </a:solidFill>
                <a:latin typeface="Arial Narrow"/>
              </a:rPr>
              <a:t>.</a:t>
            </a:r>
            <a:endParaRPr lang="ru-RU" sz="1600" b="1">
              <a:solidFill>
                <a:prstClr val="black"/>
              </a:solidFill>
              <a:latin typeface="Arial Narrow"/>
            </a:endParaRPr>
          </a:p>
          <a:p>
            <a:pPr algn="ctr" defTabSz="914278">
              <a:defRPr/>
            </a:pPr>
            <a:r>
              <a:rPr lang="ru-RU" sz="1600" b="0">
                <a:solidFill>
                  <a:prstClr val="black"/>
                </a:solidFill>
                <a:latin typeface="Arial Narrow"/>
              </a:rPr>
              <a:t>(по состоянию на 01.01.2026)</a:t>
            </a:r>
            <a:endParaRPr lang="ru-RU" sz="1600" b="0">
              <a:solidFill>
                <a:prstClr val="black"/>
              </a:solidFill>
              <a:latin typeface="Arial Narrow"/>
            </a:endParaRPr>
          </a:p>
          <a:p>
            <a:pPr algn="ctr" defTabSz="914277">
              <a:defRPr/>
            </a:pPr>
            <a:endParaRPr lang="ru-RU" sz="1600" b="0">
              <a:solidFill>
                <a:prstClr val="black"/>
              </a:solidFill>
              <a:latin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Протяженность обслуживаемых подземных газопроводов,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14 125,02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км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в том числе:</a:t>
            </a:r>
            <a:endParaRPr sz="1600" b="0">
              <a:solidFill>
                <a:prstClr val="black"/>
              </a:solidFill>
              <a:latin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- полиэтиленовые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11 686,42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км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- стальные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2 438,59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км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;</a:t>
            </a:r>
            <a:r>
              <a:rPr lang="ru-RU" sz="1600" b="0" i="0" u="sng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</a:t>
            </a:r>
            <a:endParaRPr lang="ru-RU"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        </a:t>
            </a:r>
            <a:endParaRPr sz="1600" b="0">
              <a:solidFill>
                <a:prstClr val="black"/>
              </a:solidFill>
              <a:latin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Количество эксплуатируемых ШРП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51 737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в том числе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- с пропускной способностью регулятора до 50 м3/ч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47 162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шт.;  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- с пропускной способностью регулятора свыше 50 м3/ч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4  575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                  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8">
              <a:defRPr/>
            </a:pPr>
            <a:endParaRPr sz="1600" b="0" i="0" u="none" strike="noStrike" cap="none" spc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Количество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эксплуатируемых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газорегуляторных пунктов (ГРП, ГРПБ), всего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189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в том числе: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endParaRPr sz="1600" b="0" i="0" u="none" strike="noStrike" cap="none" spc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- газорегуляторный пункт (ГРП)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149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   </a:t>
            </a:r>
            <a:endParaRPr sz="1600" b="0" i="0" u="none" strike="noStrike" cap="none" spc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defTabSz="914278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- газорегуляторный пункт блочный (ГРПБ)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40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</a:t>
            </a:r>
            <a:endParaRPr sz="1600" b="0">
              <a:solidFill>
                <a:prstClr val="black"/>
              </a:solidFill>
              <a:latin typeface="Arial Narrow"/>
            </a:endParaRPr>
          </a:p>
          <a:p>
            <a:pPr algn="l" defTabSz="914278">
              <a:defRPr/>
            </a:pPr>
            <a:endParaRPr sz="1400" b="1">
              <a:solidFill>
                <a:prstClr val="black"/>
              </a:solidFill>
              <a:latin typeface="Arial Narrow"/>
            </a:endParaRPr>
          </a:p>
          <a:p>
            <a:pPr algn="ctr" defTabSz="914278">
              <a:defRPr/>
            </a:pPr>
            <a:endParaRPr lang="ru-RU" sz="1400" b="1">
              <a:solidFill>
                <a:prstClr val="black"/>
              </a:solidFill>
              <a:latin typeface="Arial Narrow"/>
            </a:endParaRPr>
          </a:p>
          <a:p>
            <a:pPr algn="just" defTabSz="914278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0656676" name="Заголовок 4"/>
          <p:cNvSpPr>
            <a:spLocks noGrp="1"/>
          </p:cNvSpPr>
          <p:nvPr>
            <p:ph type="title"/>
          </p:nvPr>
        </p:nvSpPr>
        <p:spPr bwMode="auto">
          <a:xfrm>
            <a:off x="1699200" y="0"/>
            <a:ext cx="7279698" cy="737237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1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Общая информация о ГРО АО «Газпром газораспределение Ленинградская область»</a:t>
            </a:r>
            <a:endParaRPr sz="1900"/>
          </a:p>
        </p:txBody>
      </p:sp>
      <p:sp>
        <p:nvSpPr>
          <p:cNvPr id="776246895" name="Прямоугольник 2"/>
          <p:cNvSpPr/>
          <p:nvPr/>
        </p:nvSpPr>
        <p:spPr bwMode="auto">
          <a:xfrm flipH="0" flipV="0">
            <a:off x="2493435" y="4650245"/>
            <a:ext cx="5408859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3938391" name="Прямоугольник 11"/>
          <p:cNvSpPr/>
          <p:nvPr/>
        </p:nvSpPr>
        <p:spPr bwMode="auto">
          <a:xfrm>
            <a:off x="0" y="0"/>
            <a:ext cx="1464318" cy="76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56176675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6" y="807"/>
            <a:ext cx="1355612" cy="772119"/>
          </a:xfrm>
          <a:prstGeom prst="rect">
            <a:avLst/>
          </a:prstGeom>
          <a:noFill/>
        </p:spPr>
      </p:pic>
      <p:sp>
        <p:nvSpPr>
          <p:cNvPr id="1361480492" name="Прямоугольник 3"/>
          <p:cNvSpPr/>
          <p:nvPr/>
        </p:nvSpPr>
        <p:spPr bwMode="auto">
          <a:xfrm>
            <a:off x="3941057" y="2387083"/>
            <a:ext cx="184730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52145569" name="Прямоугольник 5"/>
          <p:cNvSpPr/>
          <p:nvPr/>
        </p:nvSpPr>
        <p:spPr bwMode="auto">
          <a:xfrm>
            <a:off x="2646362" y="4130463"/>
            <a:ext cx="6615628" cy="86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  <a:p>
            <a:pPr lvl="0">
              <a:defRPr/>
            </a:pPr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471772872" name="Прямоугольник 8"/>
          <p:cNvSpPr/>
          <p:nvPr/>
        </p:nvSpPr>
        <p:spPr bwMode="auto">
          <a:xfrm flipH="0" flipV="0">
            <a:off x="396216" y="888150"/>
            <a:ext cx="8619949" cy="3475009"/>
          </a:xfrm>
          <a:prstGeom prst="rect">
            <a:avLst/>
          </a:prstGeom>
        </p:spPr>
        <p:txBody>
          <a:bodyPr wrap="square" lIns="91373" tIns="45685" rIns="91373" bIns="45685">
            <a:spAutoFit/>
          </a:bodyPr>
          <a:lstStyle/>
          <a:p>
            <a:pPr algn="ctr" defTabSz="914277">
              <a:defRPr/>
            </a:pPr>
            <a:r>
              <a:rPr lang="ru-RU" sz="1600" b="0">
                <a:solidFill>
                  <a:prstClr val="black"/>
                </a:solidFill>
                <a:latin typeface="Arial Narrow"/>
              </a:rPr>
              <a:t>По итогам работы в 2025 году прирост по сравнению с 2024 годом составил:</a:t>
            </a:r>
            <a:endParaRPr lang="ru-RU" sz="1600" b="0">
              <a:solidFill>
                <a:prstClr val="black"/>
              </a:solidFill>
              <a:latin typeface="Arial Narrow"/>
            </a:endParaRPr>
          </a:p>
          <a:p>
            <a:pPr algn="l" defTabSz="914277">
              <a:defRPr/>
            </a:pPr>
            <a:endParaRPr sz="1600" b="0">
              <a:solidFill>
                <a:prstClr val="black"/>
              </a:solidFill>
              <a:latin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Протяженность обслуживаемых подземных газопроводов, увеличилась на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1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782,89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км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в том числе:</a:t>
            </a:r>
            <a:endParaRPr lang="ru-RU"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- полиэтиленовые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1 727,09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км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;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- стальные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55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,80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км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;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endParaRPr lang="ru-RU"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        </a:t>
            </a:r>
            <a:endParaRPr sz="1600" b="0">
              <a:solidFill>
                <a:prstClr val="black"/>
              </a:solidFill>
              <a:latin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Количество эксплуатируемых ШРП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увеличилось на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10 086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шт.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в том числе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- с пропускной способностью регулятора до 50 м3/ч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    9 840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шт.;  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7">
              <a:defRPr/>
            </a:pP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- с пропускной способностью регулятора свыше 50 м3/ч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246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шт.</a:t>
            </a:r>
            <a:r>
              <a:rPr lang="ru-RU" sz="1600" b="0" i="0" u="none" strike="noStrike" cap="none" spc="0">
                <a:solidFill>
                  <a:prstClr val="black"/>
                </a:solidFill>
                <a:latin typeface="Arial Narrow"/>
                <a:ea typeface="Arial Narrow"/>
                <a:cs typeface="Arial Narrow"/>
              </a:rPr>
              <a:t>                                            </a:t>
            </a:r>
            <a:endParaRPr sz="1600" b="0" i="0" u="none" strike="noStrike" cap="none" spc="0">
              <a:solidFill>
                <a:prstClr val="black"/>
              </a:solidFill>
              <a:latin typeface="Arial Narrow"/>
              <a:ea typeface="Arial Narrow"/>
              <a:cs typeface="Arial Narrow"/>
            </a:endParaRPr>
          </a:p>
          <a:p>
            <a:pPr algn="l" defTabSz="914277">
              <a:defRPr/>
            </a:pPr>
            <a:endParaRPr sz="1600" b="0" i="0" u="none" strike="noStrike" cap="none" spc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l" defTabSz="914277">
              <a:defRPr/>
            </a:pPr>
            <a:endParaRPr sz="1400" b="1">
              <a:solidFill>
                <a:prstClr val="black"/>
              </a:solidFill>
              <a:latin typeface="Arial Narrow"/>
            </a:endParaRPr>
          </a:p>
          <a:p>
            <a:pPr algn="ctr" defTabSz="914277">
              <a:defRPr/>
            </a:pPr>
            <a:endParaRPr lang="ru-RU" sz="1400" b="1">
              <a:solidFill>
                <a:prstClr val="black"/>
              </a:solidFill>
              <a:latin typeface="Arial Narrow"/>
            </a:endParaRPr>
          </a:p>
          <a:p>
            <a:pPr algn="just" defTabSz="914277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37313406" name="Заголовок 4"/>
          <p:cNvSpPr>
            <a:spLocks noGrp="1"/>
          </p:cNvSpPr>
          <p:nvPr>
            <p:ph type="title"/>
          </p:nvPr>
        </p:nvSpPr>
        <p:spPr bwMode="auto">
          <a:xfrm>
            <a:off x="1699200" y="0"/>
            <a:ext cx="7279697" cy="737236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0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Общая информация о ГРО АО «Газпром газораспределение Ленинградская область»</a:t>
            </a:r>
            <a:endParaRPr sz="1900"/>
          </a:p>
        </p:txBody>
      </p:sp>
      <p:sp>
        <p:nvSpPr>
          <p:cNvPr id="1791672463" name="Прямоугольник 2"/>
          <p:cNvSpPr/>
          <p:nvPr/>
        </p:nvSpPr>
        <p:spPr bwMode="auto">
          <a:xfrm flipH="0" flipV="0">
            <a:off x="2493434" y="4650244"/>
            <a:ext cx="540885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464319" cy="7673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7" y="808"/>
            <a:ext cx="1355613" cy="77211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941058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3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2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/>
              <a:t>Сведения о ходе выполнения </a:t>
            </a:r>
            <a:br>
              <a:rPr lang="ru-RU"/>
            </a:br>
            <a:r>
              <a:rPr lang="ru-RU"/>
              <a:t>программы газификации за 2025 г.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 flipH="0" flipV="0">
            <a:off x="429766" y="979486"/>
            <a:ext cx="8449630" cy="3737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В рамках реализации Программы развития газоснабжения и газификац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ии Ленинградской области 2021 - 2025 в 2025 году завершено строительство: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Межпоселковых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газопроводов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-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4,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протяженностью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124,4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км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(для газоснабжения 4 769 домовладений в 31 населенных пунктах);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Внутрипоселковых газопроводов - 26, протяженностью 80,7км (для газоснабжения 1 801 домовладений в 26 населенных пунктах);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Завершены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ПИР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26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межпоселковых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газопроводов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и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76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внутрипоселковых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газопроводов.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По итогам реализации пятилетней региональной программы газификации в Ленинградской области завершено строительство: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53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межпоселковых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газопроводов,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протяженностью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651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км;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148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внутрипоселковых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газопроводов,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протяженностью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643,6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ru-RU" sz="1600" b="0" i="0" u="none" strike="noStrike" cap="none">
                <a:solidFill>
                  <a:schemeClr val="tx1"/>
                </a:solidFill>
                <a:latin typeface="Arial Narrow"/>
                <a:ea typeface="Arial Narrow"/>
                <a:cs typeface="Arial Narrow"/>
              </a:rPr>
              <a:t>км. </a:t>
            </a: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  <a:p>
            <a:pPr marL="1268" marR="0" indent="342000" algn="just">
              <a:lnSpc>
                <a:spcPct val="114999"/>
              </a:lnSpc>
              <a:spcAft>
                <a:spcPts val="0"/>
              </a:spcAft>
              <a:defRPr/>
            </a:pPr>
            <a:endParaRPr lang="ru-RU" sz="1600" b="0" i="0" u="none" strike="noStrike" cap="none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14856202" name="Прямоугольник 2"/>
          <p:cNvSpPr/>
          <p:nvPr/>
        </p:nvSpPr>
        <p:spPr bwMode="auto">
          <a:xfrm flipH="0" flipV="0">
            <a:off x="2493434" y="4650424"/>
            <a:ext cx="540921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417467" name="Прямоугольник 11"/>
          <p:cNvSpPr/>
          <p:nvPr/>
        </p:nvSpPr>
        <p:spPr bwMode="auto">
          <a:xfrm>
            <a:off x="0" y="0"/>
            <a:ext cx="1464318" cy="76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42052699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6" y="807"/>
            <a:ext cx="1355612" cy="772119"/>
          </a:xfrm>
          <a:prstGeom prst="rect">
            <a:avLst/>
          </a:prstGeom>
          <a:noFill/>
        </p:spPr>
      </p:pic>
      <p:sp>
        <p:nvSpPr>
          <p:cNvPr id="1442497169" name="Прямоугольник 3"/>
          <p:cNvSpPr/>
          <p:nvPr/>
        </p:nvSpPr>
        <p:spPr bwMode="auto">
          <a:xfrm>
            <a:off x="3941057" y="2387083"/>
            <a:ext cx="184730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42158488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1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/>
              <a:t>Сведения о ходе выполнения </a:t>
            </a:r>
            <a:br>
              <a:rPr lang="ru-RU"/>
            </a:br>
            <a:r>
              <a:rPr lang="ru-RU"/>
              <a:t>программы газификации за 2025 г.</a:t>
            </a:r>
            <a:endParaRPr lang="ru-RU"/>
          </a:p>
        </p:txBody>
      </p:sp>
      <p:sp>
        <p:nvSpPr>
          <p:cNvPr id="1373573944" name="Прямоугольник 7"/>
          <p:cNvSpPr/>
          <p:nvPr/>
        </p:nvSpPr>
        <p:spPr bwMode="auto">
          <a:xfrm flipH="0" flipV="0">
            <a:off x="429766" y="979486"/>
            <a:ext cx="8452510" cy="3749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342000" algn="l">
              <a:defRPr/>
            </a:pPr>
            <a:r>
              <a:rPr sz="1600" spc="-23"/>
              <a:t>В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рамках Программы развития газоснабжения и газификации Ленинградской области на 2026 -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2030 годы продолжается</a:t>
            </a:r>
            <a:r>
              <a:rPr lang="ru-RU" sz="1600" b="0" i="0" u="none" strike="noStrike" cap="none" spc="198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строительство объектов:</a:t>
            </a:r>
            <a:r>
              <a:rPr lang="ru-RU" sz="1600" b="0" i="0" u="none" strike="noStrike" cap="none" spc="38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межпоселковых</a:t>
            </a:r>
            <a:r>
              <a:rPr lang="ru-RU" sz="1600" b="0" i="0" u="none" strike="noStrike" cap="none" spc="38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газопроводов</a:t>
            </a:r>
            <a:r>
              <a:rPr lang="ru-RU" sz="1600" b="0" i="0" u="none" strike="noStrike" cap="none" spc="38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–</a:t>
            </a:r>
            <a:r>
              <a:rPr lang="ru-RU" sz="1600" b="0" i="0" u="none" strike="noStrike" cap="none" spc="38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104,</a:t>
            </a:r>
            <a:r>
              <a:rPr lang="ru-RU" sz="1600" b="0" i="0" u="none" strike="noStrike" cap="none" spc="38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протяженностью</a:t>
            </a:r>
            <a:r>
              <a:rPr lang="ru-RU" sz="1600" b="0" i="0" u="none" strike="noStrike" cap="none" spc="38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1</a:t>
            </a:r>
            <a:r>
              <a:rPr lang="ru-RU" sz="1600" b="0" i="0" u="none" strike="noStrike" cap="none" spc="39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734</a:t>
            </a:r>
            <a:r>
              <a:rPr lang="ru-RU" sz="1600" b="0" i="0" u="none" strike="noStrike" cap="none" spc="38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км,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внутрип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оселковых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газопроводов</a:t>
            </a:r>
            <a:r>
              <a:rPr lang="ru-RU" sz="1600" b="0" i="0" u="none" strike="noStrike" cap="none" spc="-2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–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302,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протяженностью</a:t>
            </a:r>
            <a:r>
              <a:rPr lang="ru-RU" sz="1600" b="0" i="0" u="none" strike="noStrike" cap="none" spc="-27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1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0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149</a:t>
            </a:r>
            <a:r>
              <a:rPr lang="ru-RU" sz="1600" b="0" i="0" u="none" strike="noStrike" cap="none" spc="-18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 </a:t>
            </a:r>
            <a:r>
              <a:rPr lang="ru-RU" sz="1600" b="0" i="0" u="none" strike="noStrike" cap="none" spc="-22">
                <a:solidFill>
                  <a:schemeClr val="tx1"/>
                </a:solidFill>
                <a:latin typeface="Arial Narrow"/>
                <a:ea typeface="Liberation Sans"/>
                <a:cs typeface="Liberation Sans"/>
              </a:rPr>
              <a:t>км.</a:t>
            </a:r>
            <a:endParaRPr sz="1600" spc="-23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  <a:p>
            <a:pPr marL="0" indent="342000" algn="l">
              <a:defRPr/>
            </a:pPr>
            <a:endParaRPr sz="1600"/>
          </a:p>
        </p:txBody>
      </p:sp>
      <p:pic>
        <p:nvPicPr>
          <p:cNvPr id="100235581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1373607" y="2105964"/>
            <a:ext cx="3078051" cy="2622921"/>
          </a:xfrm>
          <a:prstGeom prst="rect">
            <a:avLst/>
          </a:prstGeom>
        </p:spPr>
      </p:pic>
      <p:pic>
        <p:nvPicPr>
          <p:cNvPr id="18244325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451658" y="2105964"/>
            <a:ext cx="3628158" cy="2622921"/>
          </a:xfrm>
          <a:prstGeom prst="rect">
            <a:avLst/>
          </a:prstGeom>
        </p:spPr>
      </p:pic>
      <p:sp>
        <p:nvSpPr>
          <p:cNvPr id="273826890" name="Прямоугольник 2"/>
          <p:cNvSpPr/>
          <p:nvPr/>
        </p:nvSpPr>
        <p:spPr bwMode="auto">
          <a:xfrm flipH="0" flipV="0">
            <a:off x="2493434" y="4650424"/>
            <a:ext cx="540921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3855273" name="Прямоугольник 11"/>
          <p:cNvSpPr/>
          <p:nvPr/>
        </p:nvSpPr>
        <p:spPr bwMode="auto">
          <a:xfrm>
            <a:off x="0" y="0"/>
            <a:ext cx="1464318" cy="76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39516805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6" y="807"/>
            <a:ext cx="1355612" cy="772119"/>
          </a:xfrm>
          <a:prstGeom prst="rect">
            <a:avLst/>
          </a:prstGeom>
          <a:noFill/>
        </p:spPr>
      </p:pic>
      <p:sp>
        <p:nvSpPr>
          <p:cNvPr id="2078086741" name="Прямоугольник 3"/>
          <p:cNvSpPr/>
          <p:nvPr/>
        </p:nvSpPr>
        <p:spPr bwMode="auto">
          <a:xfrm>
            <a:off x="3941057" y="2387083"/>
            <a:ext cx="184730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36227337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1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/>
              <a:t>Сведения о ходе выполнения </a:t>
            </a:r>
            <a:br>
              <a:rPr lang="ru-RU"/>
            </a:br>
            <a:r>
              <a:rPr lang="ru-RU"/>
              <a:t>программы догазификации за 2025 г.</a:t>
            </a:r>
            <a:endParaRPr lang="ru-RU"/>
          </a:p>
        </p:txBody>
      </p:sp>
      <p:sp>
        <p:nvSpPr>
          <p:cNvPr id="1203482284" name="Прямоугольник 7"/>
          <p:cNvSpPr/>
          <p:nvPr/>
        </p:nvSpPr>
        <p:spPr bwMode="auto">
          <a:xfrm flipH="0" flipV="0">
            <a:off x="429765" y="979485"/>
            <a:ext cx="8452509" cy="33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79"/>
              </a:spcBef>
              <a:spcAft>
                <a:spcPts val="0"/>
              </a:spcAft>
              <a:defRPr/>
            </a:pPr>
            <a:endParaRPr sz="1600"/>
          </a:p>
        </p:txBody>
      </p:sp>
      <p:sp>
        <p:nvSpPr>
          <p:cNvPr id="835232009" name="Прямоугольник 2"/>
          <p:cNvSpPr/>
          <p:nvPr/>
        </p:nvSpPr>
        <p:spPr bwMode="auto">
          <a:xfrm flipH="0" flipV="0">
            <a:off x="2493434" y="4650424"/>
            <a:ext cx="540921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  <p:graphicFrame>
        <p:nvGraphicFramePr>
          <p:cNvPr id="1029570200" name="Таблица 2"/>
          <p:cNvGraphicFramePr>
            <a:graphicFrameLocks xmlns:a="http://schemas.openxmlformats.org/drawingml/2006/main"/>
          </p:cNvGraphicFramePr>
          <p:nvPr/>
        </p:nvGraphicFramePr>
        <p:xfrm>
          <a:off x="1438737" y="1541068"/>
          <a:ext cx="5139720" cy="260255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577793"/>
                <a:gridCol w="1164355"/>
                <a:gridCol w="4847099"/>
              </a:tblGrid>
              <a:tr h="23184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пп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1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Протяженность, км.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8DB4E2"/>
                    </a:solidFill>
                  </a:tcPr>
                </a:tc>
              </a:tr>
              <a:tr h="42876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2021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4,8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876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2022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180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2876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2023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1 422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40284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2024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686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29920">
                <a:tc>
                  <a:txBody>
                    <a:bodyPr/>
                    <a:p>
                      <a:pPr algn="ctr" defTabSz="914400">
                        <a:lnSpc>
                          <a:spcPct val="100000"/>
                        </a:lnSpc>
                        <a:defRPr/>
                      </a:pPr>
                      <a:r>
                        <a:rPr lang="ru-RU" sz="10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2025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2400" b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340</a:t>
                      </a:r>
                      <a:endParaRPr lang="ru-RU" sz="2400" b="0" u="none" strike="noStrike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7560" marR="7560" marT="45720" marB="45720" anchor="ctr">
                    <a:lnL w="6480" algn="ctr">
                      <a:solidFill>
                        <a:srgbClr val="000000"/>
                      </a:solidFill>
                      <a:prstDash val="solid"/>
                    </a:lnL>
                    <a:lnR w="6480" algn="ctr">
                      <a:solidFill>
                        <a:srgbClr val="000000"/>
                      </a:solidFill>
                      <a:prstDash val="solid"/>
                    </a:lnR>
                    <a:lnT w="6480" algn="ctr">
                      <a:solidFill>
                        <a:srgbClr val="000000"/>
                      </a:solidFill>
                      <a:prstDash val="solid"/>
                    </a:lnT>
                    <a:lnB w="6480" algn="ctr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93213660" name="Прямоугольник 12"/>
          <p:cNvSpPr/>
          <p:nvPr/>
        </p:nvSpPr>
        <p:spPr bwMode="auto">
          <a:xfrm flipH="0" flipV="0">
            <a:off x="1438737" y="1176388"/>
            <a:ext cx="6589969" cy="364679"/>
          </a:xfrm>
          <a:prstGeom prst="rect">
            <a:avLst/>
          </a:prstGeom>
          <a:gradFill rotWithShape="0">
            <a:gsLst>
              <a:gs pos="0">
                <a:srgbClr val="BCD6FF"/>
              </a:gs>
              <a:gs pos="35000">
                <a:srgbClr val="D0E1FF"/>
              </a:gs>
              <a:gs pos="100000">
                <a:srgbClr val="EDF3FF"/>
              </a:gs>
            </a:gsLst>
            <a:lin ang="16200000" scaled="1"/>
          </a:gradFill>
          <a:ln>
            <a:solidFill>
              <a:srgbClr val="009CF9"/>
            </a:solidFill>
            <a:round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t">
            <a:spAutoFit/>
          </a:bodyPr>
          <a:p>
            <a:pPr algn="ctr" defTabSz="914400">
              <a:lnSpc>
                <a:spcPct val="100000"/>
              </a:lnSpc>
              <a:defRPr/>
            </a:pPr>
            <a:r>
              <a:rPr lang="ru-RU" sz="1800" b="0" u="none" strike="noStrike">
                <a:solidFill>
                  <a:schemeClr val="dk1"/>
                </a:solidFill>
                <a:latin typeface="Arial Narrow"/>
              </a:rPr>
              <a:t>Общая протяженность построенных газопроводов </a:t>
            </a:r>
            <a:endParaRPr lang="ru-RU" sz="1800" b="0" u="none" strike="noStrike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5380538" name="Прямоугольник 11"/>
          <p:cNvSpPr/>
          <p:nvPr/>
        </p:nvSpPr>
        <p:spPr bwMode="auto">
          <a:xfrm>
            <a:off x="0" y="0"/>
            <a:ext cx="1464318" cy="76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80126618" name="Picture 4" descr="C:\!!!\Рабочие файлы\Разное\Логотип\gpgr-lo-logo-inv-transp-tmp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3126" y="807"/>
            <a:ext cx="1355612" cy="772119"/>
          </a:xfrm>
          <a:prstGeom prst="rect">
            <a:avLst/>
          </a:prstGeom>
          <a:noFill/>
        </p:spPr>
      </p:pic>
      <p:sp>
        <p:nvSpPr>
          <p:cNvPr id="367209376" name="Прямоугольник 3"/>
          <p:cNvSpPr/>
          <p:nvPr/>
        </p:nvSpPr>
        <p:spPr bwMode="auto">
          <a:xfrm>
            <a:off x="3941057" y="2387083"/>
            <a:ext cx="184730" cy="369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53608674" name="Заголовок 4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lIns="36000" tIns="36000" rIns="36000" bIns="36000" anchor="b" anchorCtr="0"/>
          <a:lstStyle>
            <a:lvl1pPr algn="l" defTabSz="914171">
              <a:spcBef>
                <a:spcPts val="0"/>
              </a:spcBef>
              <a:buNone/>
              <a:defRPr lang="ru-RU" sz="1900" b="0" i="0" u="none" strike="noStrike" cap="none" spc="0">
                <a:ln>
                  <a:noFill/>
                </a:ln>
                <a:solidFill>
                  <a:schemeClr val="bg1"/>
                </a:solidFill>
                <a:latin typeface="Arial Narrow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/>
              <a:t>Сведения о ходе выполнения </a:t>
            </a:r>
            <a:br>
              <a:rPr lang="ru-RU"/>
            </a:br>
            <a:r>
              <a:rPr lang="ru-RU"/>
              <a:t>программы догазификации за 2025 г.</a:t>
            </a:r>
            <a:endParaRPr lang="ru-RU"/>
          </a:p>
        </p:txBody>
      </p:sp>
      <p:sp>
        <p:nvSpPr>
          <p:cNvPr id="1396263641" name="Прямоугольник 7"/>
          <p:cNvSpPr/>
          <p:nvPr/>
        </p:nvSpPr>
        <p:spPr bwMode="auto">
          <a:xfrm flipH="0" flipV="0">
            <a:off x="377812" y="979486"/>
            <a:ext cx="8464390" cy="353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8" marR="0" indent="342000" algn="just">
              <a:lnSpc>
                <a:spcPct val="150000"/>
              </a:lnSpc>
              <a:spcBef>
                <a:spcPts val="1609"/>
              </a:spcBef>
              <a:spcAft>
                <a:spcPts val="0"/>
              </a:spcAft>
              <a:defRPr/>
            </a:pPr>
            <a:r>
              <a:rPr sz="1600"/>
              <a:t>За</a:t>
            </a:r>
            <a:r>
              <a:rPr sz="1600" spc="-34"/>
              <a:t> </a:t>
            </a:r>
            <a:r>
              <a:rPr sz="1600"/>
              <a:t>2025</a:t>
            </a:r>
            <a:r>
              <a:rPr sz="1600" spc="-34"/>
              <a:t> </a:t>
            </a:r>
            <a:r>
              <a:rPr sz="1600"/>
              <a:t>год</a:t>
            </a:r>
            <a:r>
              <a:rPr sz="1600" spc="-28"/>
              <a:t> </a:t>
            </a:r>
            <a:r>
              <a:rPr sz="1600" spc="-9"/>
              <a:t>Обществом:</a:t>
            </a:r>
            <a:endParaRPr sz="1600"/>
          </a:p>
          <a:p>
            <a:pPr marL="458469" marR="0" indent="342000" algn="just">
              <a:lnSpc>
                <a:spcPct val="150000"/>
              </a:lnSpc>
              <a:spcBef>
                <a:spcPts val="1599"/>
              </a:spcBef>
              <a:spcAft>
                <a:spcPts val="0"/>
              </a:spcAft>
              <a:defRPr/>
            </a:pPr>
            <a:r>
              <a:rPr sz="1600"/>
              <a:t>заключен</a:t>
            </a:r>
            <a:r>
              <a:rPr sz="1600" spc="-45"/>
              <a:t> </a:t>
            </a:r>
            <a:r>
              <a:rPr sz="1600"/>
              <a:t>10</a:t>
            </a:r>
            <a:r>
              <a:rPr sz="1600" spc="-28"/>
              <a:t> </a:t>
            </a:r>
            <a:r>
              <a:rPr sz="1600"/>
              <a:t>131</a:t>
            </a:r>
            <a:r>
              <a:rPr sz="1600" spc="-23"/>
              <a:t> </a:t>
            </a:r>
            <a:r>
              <a:rPr sz="1600" spc="-9"/>
              <a:t>договор;</a:t>
            </a:r>
            <a:endParaRPr sz="1600"/>
          </a:p>
          <a:p>
            <a:pPr marL="458469" marR="0" indent="342000" algn="just">
              <a:lnSpc>
                <a:spcPct val="150000"/>
              </a:lnSpc>
              <a:spcBef>
                <a:spcPts val="14"/>
              </a:spcBef>
              <a:spcAft>
                <a:spcPts val="0"/>
              </a:spcAft>
              <a:defRPr/>
            </a:pPr>
            <a:r>
              <a:rPr sz="1600"/>
              <a:t>выполнено</a:t>
            </a:r>
            <a:r>
              <a:rPr sz="1600" spc="-14"/>
              <a:t> </a:t>
            </a:r>
            <a:r>
              <a:rPr sz="1600"/>
              <a:t>мероприятий</a:t>
            </a:r>
            <a:r>
              <a:rPr sz="1600" spc="-19"/>
              <a:t> </a:t>
            </a:r>
            <a:r>
              <a:rPr sz="1600"/>
              <a:t>до</a:t>
            </a:r>
            <a:r>
              <a:rPr sz="1600" spc="-14"/>
              <a:t> </a:t>
            </a:r>
            <a:r>
              <a:rPr sz="1600"/>
              <a:t>границ</a:t>
            </a:r>
            <a:r>
              <a:rPr sz="1600" spc="-14"/>
              <a:t> </a:t>
            </a:r>
            <a:r>
              <a:rPr sz="1600"/>
              <a:t>10</a:t>
            </a:r>
            <a:r>
              <a:rPr sz="1600" spc="-14"/>
              <a:t> </a:t>
            </a:r>
            <a:r>
              <a:rPr sz="1600"/>
              <a:t>169</a:t>
            </a:r>
            <a:r>
              <a:rPr sz="1600" spc="-14"/>
              <a:t> </a:t>
            </a:r>
            <a:r>
              <a:rPr sz="1600"/>
              <a:t>земельных</a:t>
            </a:r>
            <a:r>
              <a:rPr sz="1600" spc="-9"/>
              <a:t> участков;</a:t>
            </a:r>
            <a:endParaRPr sz="1600"/>
          </a:p>
          <a:p>
            <a:pPr marL="458469" marR="0" indent="342000" algn="just">
              <a:lnSpc>
                <a:spcPct val="150000"/>
              </a:lnSpc>
              <a:spcBef>
                <a:spcPts val="14"/>
              </a:spcBef>
              <a:spcAft>
                <a:spcPts val="0"/>
              </a:spcAft>
              <a:defRPr/>
            </a:pPr>
            <a:r>
              <a:rPr sz="1600"/>
              <a:t>осуществлен</a:t>
            </a:r>
            <a:r>
              <a:rPr sz="1600" spc="334"/>
              <a:t> </a:t>
            </a:r>
            <a:r>
              <a:rPr sz="1600"/>
              <a:t>пуск</a:t>
            </a:r>
            <a:r>
              <a:rPr sz="1600" spc="-9"/>
              <a:t> </a:t>
            </a:r>
            <a:r>
              <a:rPr sz="1600"/>
              <a:t>газа</a:t>
            </a:r>
            <a:r>
              <a:rPr sz="1600" spc="-9"/>
              <a:t> </a:t>
            </a:r>
            <a:r>
              <a:rPr sz="1600"/>
              <a:t>в</a:t>
            </a:r>
            <a:r>
              <a:rPr sz="1600" spc="-9"/>
              <a:t> </a:t>
            </a:r>
            <a:r>
              <a:rPr sz="1600"/>
              <a:t>17</a:t>
            </a:r>
            <a:r>
              <a:rPr sz="1600" spc="9"/>
              <a:t> </a:t>
            </a:r>
            <a:r>
              <a:rPr sz="1600"/>
              <a:t>889</a:t>
            </a:r>
            <a:r>
              <a:rPr sz="1600" spc="339"/>
              <a:t> </a:t>
            </a:r>
            <a:r>
              <a:rPr sz="1600" spc="-9"/>
              <a:t>домовладений.</a:t>
            </a:r>
            <a:endParaRPr sz="1600"/>
          </a:p>
          <a:p>
            <a:pPr indent="342000" algn="just">
              <a:lnSpc>
                <a:spcPct val="150000"/>
              </a:lnSpc>
              <a:spcBef>
                <a:spcPts val="18"/>
              </a:spcBef>
              <a:spcAft>
                <a:spcPts val="0"/>
              </a:spcAft>
              <a:defRPr/>
            </a:pPr>
            <a:endParaRPr sz="1600"/>
          </a:p>
          <a:p>
            <a:pPr marL="1268" marR="93344" indent="3420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sz="1600"/>
              <a:t>Также для выполнения своих обязательств завершено строительство 87 распределительных газопроводов протяженностью 173 км. (в т.ч. 9 объектов 2024 г. и 29 объектов 2026-2028 гг.).</a:t>
            </a:r>
            <a:endParaRPr sz="1600"/>
          </a:p>
          <a:p>
            <a:pPr indent="342000" algn="l">
              <a:spcBef>
                <a:spcPts val="479"/>
              </a:spcBef>
              <a:spcAft>
                <a:spcPts val="0"/>
              </a:spcAft>
              <a:defRPr/>
            </a:pPr>
            <a:endParaRPr sz="1600"/>
          </a:p>
        </p:txBody>
      </p:sp>
      <p:sp>
        <p:nvSpPr>
          <p:cNvPr id="374646050" name="Прямоугольник 2"/>
          <p:cNvSpPr/>
          <p:nvPr/>
        </p:nvSpPr>
        <p:spPr bwMode="auto">
          <a:xfrm flipH="0" flipV="0">
            <a:off x="2493434" y="4650424"/>
            <a:ext cx="5409218" cy="6404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spAutoFit/>
          </a:bodyPr>
          <a:lstStyle/>
          <a:p>
            <a:pPr algn="ctr">
              <a:defRPr/>
            </a:pPr>
            <a:endParaRPr sz="1100"/>
          </a:p>
          <a:p>
            <a:pPr algn="ctr">
              <a:defRPr/>
            </a:pP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Итоги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Arial Narrow"/>
                <a:ea typeface="Liberation Sans"/>
                <a:cs typeface="Liberation Sans"/>
              </a:rPr>
              <a:t>выполнения программы догазификации в 2025 году</a:t>
            </a:r>
            <a:endParaRPr lang="ru-RU"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9_Специальное оформление">
  <a:themeElements>
    <a:clrScheme name="Газпром_моноколор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Газпром Arial Narrow">
      <a:majorFont>
        <a:latin typeface="Arial Narrow"/>
        <a:ea typeface="Liberation Sans"/>
        <a:cs typeface="Liberation Sans"/>
      </a:majorFont>
      <a:minorFont>
        <a:latin typeface="Arial Narrow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8_Специальное оформление">
  <a:themeElements>
    <a:clrScheme name="Газпром_моноколор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79C1"/>
      </a:accent1>
      <a:accent2>
        <a:srgbClr val="265E7F"/>
      </a:accent2>
      <a:accent3>
        <a:srgbClr val="00A0FF"/>
      </a:accent3>
      <a:accent4>
        <a:srgbClr val="4CB2FF"/>
      </a:accent4>
      <a:accent5>
        <a:srgbClr val="00507F"/>
      </a:accent5>
      <a:accent6>
        <a:srgbClr val="3F3F3F"/>
      </a:accent6>
      <a:hlink>
        <a:srgbClr val="00B0F0"/>
      </a:hlink>
      <a:folHlink>
        <a:srgbClr val="7F7F7F"/>
      </a:folHlink>
    </a:clrScheme>
    <a:fontScheme name="Газпром Arial Narrow">
      <a:majorFont>
        <a:latin typeface="Arial Narrow"/>
        <a:ea typeface="Liberation Sans"/>
        <a:cs typeface="Liberation Sans"/>
      </a:majorFont>
      <a:minorFont>
        <a:latin typeface="Arial Narrow"/>
        <a:ea typeface="Liberation Sans"/>
        <a:cs typeface="Liberation Sans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Р7-Офис/2025.4.1.1604</Application>
  <DocSecurity>0</DocSecurity>
  <PresentationFormat>Экран (16:9)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>Hewlett-Packard Company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Polina</dc:creator>
  <cp:keywords/>
  <dc:description/>
  <dc:identifier/>
  <dc:language/>
  <cp:lastModifiedBy>besov_dv</cp:lastModifiedBy>
  <cp:revision>1058</cp:revision>
  <dcterms:created xsi:type="dcterms:W3CDTF">2016-02-05T10:31:15Z</dcterms:created>
  <dcterms:modified xsi:type="dcterms:W3CDTF">2026-02-17T04:28:47Z</dcterms:modified>
  <cp:category/>
  <cp:contentStatus/>
  <cp:version/>
</cp:coreProperties>
</file>